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Lst>
  <p:notesMasterIdLst>
    <p:notesMasterId r:id="rId14"/>
  </p:notesMasterIdLst>
  <p:sldIdLst>
    <p:sldId id="256" r:id="rId2"/>
    <p:sldId id="269" r:id="rId3"/>
    <p:sldId id="258" r:id="rId4"/>
    <p:sldId id="259" r:id="rId5"/>
    <p:sldId id="260" r:id="rId6"/>
    <p:sldId id="261" r:id="rId7"/>
    <p:sldId id="262" r:id="rId8"/>
    <p:sldId id="263" r:id="rId9"/>
    <p:sldId id="265" r:id="rId10"/>
    <p:sldId id="266" r:id="rId11"/>
    <p:sldId id="267" r:id="rId12"/>
    <p:sldId id="268" r:id="rId13"/>
  </p:sldIdLst>
  <p:sldSz cx="9144000" cy="5143500" type="screen16x9"/>
  <p:notesSz cx="6858000" cy="9144000"/>
  <p:embeddedFontLst>
    <p:embeddedFont>
      <p:font typeface="Imprima" panose="020B0604020202020204" charset="0"/>
      <p:regular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4" d="100"/>
          <a:sy n="124" d="100"/>
        </p:scale>
        <p:origin x="274" y="8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b35f5085b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b35f5085b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b35f5085b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b35f5085b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b35f5085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b35f5085bc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b350e71dc9_0_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b350e71dc9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b350e71dc9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b350e71dc9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b350e71dc9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b350e71dc9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b4c27b9db1_0_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b4c27b9db1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b4c27b9db1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b4c27b9db1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b3500ff1cf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b3500ff1cf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b3500ff1cf_0_1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b3500ff1cf_0_1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P2">
  <p:cSld name="BLANK_6">
    <p:spTree>
      <p:nvGrpSpPr>
        <p:cNvPr id="1" name="Shape 50"/>
        <p:cNvGrpSpPr/>
        <p:nvPr/>
      </p:nvGrpSpPr>
      <p:grpSpPr>
        <a:xfrm>
          <a:off x="0" y="0"/>
          <a:ext cx="0" cy="0"/>
          <a:chOff x="0" y="0"/>
          <a:chExt cx="0" cy="0"/>
        </a:xfrm>
      </p:grpSpPr>
      <p:sp>
        <p:nvSpPr>
          <p:cNvPr id="51" name="Google Shape;51;p13"/>
          <p:cNvSpPr txBox="1"/>
          <p:nvPr/>
        </p:nvSpPr>
        <p:spPr>
          <a:xfrm>
            <a:off x="333450" y="184050"/>
            <a:ext cx="8477100" cy="131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600" b="1" u="sng">
                <a:latin typeface="Imprima"/>
                <a:ea typeface="Imprima"/>
                <a:cs typeface="Imprima"/>
                <a:sym typeface="Imprima"/>
              </a:rPr>
              <a:t>Plot Point 6</a:t>
            </a:r>
            <a:endParaRPr sz="2600" b="1" u="sng">
              <a:latin typeface="Imprima"/>
              <a:ea typeface="Imprima"/>
              <a:cs typeface="Imprima"/>
              <a:sym typeface="Imprima"/>
            </a:endParaRPr>
          </a:p>
          <a:p>
            <a:pPr marL="0" lvl="0" indent="0" algn="ctr" rtl="0">
              <a:spcBef>
                <a:spcPts val="0"/>
              </a:spcBef>
              <a:spcAft>
                <a:spcPts val="0"/>
              </a:spcAft>
              <a:buNone/>
            </a:pPr>
            <a:endParaRPr sz="1800" b="1" u="sng">
              <a:latin typeface="Imprima"/>
              <a:ea typeface="Imprima"/>
              <a:cs typeface="Imprima"/>
              <a:sym typeface="Imprima"/>
            </a:endParaRPr>
          </a:p>
          <a:p>
            <a:pPr marL="0" lvl="0" indent="0" algn="ctr" rtl="0">
              <a:spcBef>
                <a:spcPts val="0"/>
              </a:spcBef>
              <a:spcAft>
                <a:spcPts val="0"/>
              </a:spcAft>
              <a:buNone/>
            </a:pPr>
            <a:r>
              <a:rPr lang="en-GB" sz="2600">
                <a:latin typeface="Imprima"/>
                <a:ea typeface="Imprima"/>
                <a:cs typeface="Imprima"/>
                <a:sym typeface="Imprima"/>
              </a:rPr>
              <a:t>Night in the forest</a:t>
            </a: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p:txBody>
      </p:sp>
      <p:grpSp>
        <p:nvGrpSpPr>
          <p:cNvPr id="52" name="Google Shape;52;p13"/>
          <p:cNvGrpSpPr/>
          <p:nvPr/>
        </p:nvGrpSpPr>
        <p:grpSpPr>
          <a:xfrm>
            <a:off x="0" y="1631647"/>
            <a:ext cx="9143840" cy="3048364"/>
            <a:chOff x="0" y="1566875"/>
            <a:chExt cx="6496050" cy="2486025"/>
          </a:xfrm>
        </p:grpSpPr>
        <p:pic>
          <p:nvPicPr>
            <p:cNvPr id="53" name="Google Shape;53;p13"/>
            <p:cNvPicPr preferRelativeResize="0"/>
            <p:nvPr/>
          </p:nvPicPr>
          <p:blipFill>
            <a:blip r:embed="rId2">
              <a:alphaModFix/>
            </a:blip>
            <a:stretch>
              <a:fillRect/>
            </a:stretch>
          </p:blipFill>
          <p:spPr>
            <a:xfrm>
              <a:off x="0" y="1566875"/>
              <a:ext cx="3257550" cy="2486025"/>
            </a:xfrm>
            <a:prstGeom prst="rect">
              <a:avLst/>
            </a:prstGeom>
            <a:noFill/>
            <a:ln>
              <a:noFill/>
            </a:ln>
          </p:spPr>
        </p:pic>
        <p:pic>
          <p:nvPicPr>
            <p:cNvPr id="54" name="Google Shape;54;p13"/>
            <p:cNvPicPr preferRelativeResize="0"/>
            <p:nvPr/>
          </p:nvPicPr>
          <p:blipFill rotWithShape="1">
            <a:blip r:embed="rId3">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pening Slide">
  <p:cSld name="BLANK_5">
    <p:spTree>
      <p:nvGrpSpPr>
        <p:cNvPr id="1" name="Shape 55"/>
        <p:cNvGrpSpPr/>
        <p:nvPr/>
      </p:nvGrpSpPr>
      <p:grpSpPr>
        <a:xfrm>
          <a:off x="0" y="0"/>
          <a:ext cx="0" cy="0"/>
          <a:chOff x="0" y="0"/>
          <a:chExt cx="0" cy="0"/>
        </a:xfrm>
      </p:grpSpPr>
      <p:sp>
        <p:nvSpPr>
          <p:cNvPr id="56" name="Google Shape;56;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57" name="Google Shape;57;p14"/>
          <p:cNvPicPr preferRelativeResize="0"/>
          <p:nvPr/>
        </p:nvPicPr>
        <p:blipFill>
          <a:blip r:embed="rId2">
            <a:alphaModFix/>
          </a:blip>
          <a:stretch>
            <a:fillRect/>
          </a:stretch>
        </p:blipFill>
        <p:spPr>
          <a:xfrm>
            <a:off x="152400" y="152400"/>
            <a:ext cx="6452749" cy="4838698"/>
          </a:xfrm>
          <a:prstGeom prst="rect">
            <a:avLst/>
          </a:prstGeom>
          <a:noFill/>
          <a:ln>
            <a:noFill/>
          </a:ln>
        </p:spPr>
      </p:pic>
      <p:sp>
        <p:nvSpPr>
          <p:cNvPr id="58" name="Google Shape;58;p14"/>
          <p:cNvSpPr txBox="1"/>
          <p:nvPr/>
        </p:nvSpPr>
        <p:spPr>
          <a:xfrm>
            <a:off x="6672975" y="152400"/>
            <a:ext cx="2296200" cy="4838700"/>
          </a:xfrm>
          <a:prstGeom prst="rect">
            <a:avLst/>
          </a:prstGeom>
          <a:solidFill>
            <a:srgbClr val="D9EAD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1800" b="1">
                <a:latin typeface="Imprima"/>
                <a:ea typeface="Imprima"/>
                <a:cs typeface="Imprima"/>
                <a:sym typeface="Imprima"/>
              </a:rPr>
              <a:t>Our writing is going to be based around this book. It is about a family fleeing conflict and trying to find a safe place to live.</a:t>
            </a:r>
            <a:endParaRPr sz="1800" b="1">
              <a:latin typeface="Imprima"/>
              <a:ea typeface="Imprima"/>
              <a:cs typeface="Imprima"/>
              <a:sym typeface="Imprima"/>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hunk 1.1">
  <p:cSld name="BLANK_4">
    <p:spTree>
      <p:nvGrpSpPr>
        <p:cNvPr id="1" name="Shape 62"/>
        <p:cNvGrpSpPr/>
        <p:nvPr/>
      </p:nvGrpSpPr>
      <p:grpSpPr>
        <a:xfrm>
          <a:off x="0" y="0"/>
          <a:ext cx="0" cy="0"/>
          <a:chOff x="0" y="0"/>
          <a:chExt cx="0" cy="0"/>
        </a:xfrm>
      </p:grpSpPr>
      <p:grpSp>
        <p:nvGrpSpPr>
          <p:cNvPr id="63" name="Google Shape;63;p16"/>
          <p:cNvGrpSpPr/>
          <p:nvPr/>
        </p:nvGrpSpPr>
        <p:grpSpPr>
          <a:xfrm>
            <a:off x="-10775" y="0"/>
            <a:ext cx="884164" cy="5143500"/>
            <a:chOff x="-10775" y="0"/>
            <a:chExt cx="1552800" cy="5143500"/>
          </a:xfrm>
        </p:grpSpPr>
        <p:sp>
          <p:nvSpPr>
            <p:cNvPr id="64" name="Google Shape;64;p16"/>
            <p:cNvSpPr/>
            <p:nvPr/>
          </p:nvSpPr>
          <p:spPr>
            <a:xfrm>
              <a:off x="-10775" y="0"/>
              <a:ext cx="1552800" cy="51435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6"/>
            <p:cNvSpPr/>
            <p:nvPr/>
          </p:nvSpPr>
          <p:spPr>
            <a:xfrm rot="-5400000">
              <a:off x="-1641117" y="2068199"/>
              <a:ext cx="4813483" cy="100709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FFFF"/>
                  </a:solidFill>
                  <a:latin typeface="Imprima"/>
                </a:rPr>
                <a:t>Learning Chunk 1</a:t>
              </a:r>
            </a:p>
          </p:txBody>
        </p:sp>
      </p:grpSp>
      <p:sp>
        <p:nvSpPr>
          <p:cNvPr id="66" name="Google Shape;66;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67" name="Google Shape;67;p16"/>
          <p:cNvSpPr txBox="1"/>
          <p:nvPr/>
        </p:nvSpPr>
        <p:spPr>
          <a:xfrm>
            <a:off x="333450" y="184050"/>
            <a:ext cx="8477100" cy="131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600" b="1" u="sng">
                <a:latin typeface="Imprima"/>
                <a:ea typeface="Imprima"/>
                <a:cs typeface="Imprima"/>
                <a:sym typeface="Imprima"/>
              </a:rPr>
              <a:t>Plot Point 6</a:t>
            </a:r>
            <a:endParaRPr sz="2600" b="1" u="sng">
              <a:latin typeface="Imprima"/>
              <a:ea typeface="Imprima"/>
              <a:cs typeface="Imprima"/>
              <a:sym typeface="Imprima"/>
            </a:endParaRPr>
          </a:p>
          <a:p>
            <a:pPr marL="0" lvl="0" indent="0" algn="ctr" rtl="0">
              <a:spcBef>
                <a:spcPts val="0"/>
              </a:spcBef>
              <a:spcAft>
                <a:spcPts val="0"/>
              </a:spcAft>
              <a:buNone/>
            </a:pPr>
            <a:endParaRPr sz="1800" b="1" u="sng">
              <a:latin typeface="Imprima"/>
              <a:ea typeface="Imprima"/>
              <a:cs typeface="Imprima"/>
              <a:sym typeface="Imprima"/>
            </a:endParaRPr>
          </a:p>
          <a:p>
            <a:pPr marL="0" lvl="0" indent="0" algn="ctr" rtl="0">
              <a:spcBef>
                <a:spcPts val="0"/>
              </a:spcBef>
              <a:spcAft>
                <a:spcPts val="0"/>
              </a:spcAft>
              <a:buNone/>
            </a:pPr>
            <a:r>
              <a:rPr lang="en-GB" sz="2600">
                <a:latin typeface="Imprima"/>
                <a:ea typeface="Imprima"/>
                <a:cs typeface="Imprima"/>
                <a:sym typeface="Imprima"/>
              </a:rPr>
              <a:t>Night in the forest</a:t>
            </a: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p:txBody>
      </p:sp>
      <p:sp>
        <p:nvSpPr>
          <p:cNvPr id="68" name="Google Shape;68;p16"/>
          <p:cNvSpPr txBox="1"/>
          <p:nvPr/>
        </p:nvSpPr>
        <p:spPr>
          <a:xfrm>
            <a:off x="1218475" y="3589200"/>
            <a:ext cx="7592100" cy="131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rima"/>
                <a:ea typeface="Imprima"/>
                <a:cs typeface="Imprima"/>
                <a:sym typeface="Imprima"/>
              </a:rPr>
              <a:t>When the family arrive at the border it is a HUGE wall that they must try to climb over. However, guards patrol the other side, and the family are forced to spend the night in the forest.</a:t>
            </a:r>
            <a:endParaRPr>
              <a:latin typeface="Imprima"/>
              <a:ea typeface="Imprima"/>
              <a:cs typeface="Imprima"/>
              <a:sym typeface="Imprima"/>
            </a:endParaRPr>
          </a:p>
          <a:p>
            <a:pPr marL="0" lvl="0" indent="0" algn="l" rtl="0">
              <a:spcBef>
                <a:spcPts val="0"/>
              </a:spcBef>
              <a:spcAft>
                <a:spcPts val="0"/>
              </a:spcAft>
              <a:buNone/>
            </a:pPr>
            <a:endParaRPr>
              <a:latin typeface="Imprima"/>
              <a:ea typeface="Imprima"/>
              <a:cs typeface="Imprima"/>
              <a:sym typeface="Imprima"/>
            </a:endParaRPr>
          </a:p>
          <a:p>
            <a:pPr marL="0" lvl="0" indent="0" algn="l" rtl="0">
              <a:spcBef>
                <a:spcPts val="0"/>
              </a:spcBef>
              <a:spcAft>
                <a:spcPts val="0"/>
              </a:spcAft>
              <a:buNone/>
            </a:pPr>
            <a:r>
              <a:rPr lang="en-GB">
                <a:latin typeface="Imprima"/>
                <a:ea typeface="Imprima"/>
                <a:cs typeface="Imprima"/>
                <a:sym typeface="Imprima"/>
              </a:rPr>
              <a:t>We are going to build a complex sentence explaining one of the comforting aspects of Mothers’ embrace.</a:t>
            </a:r>
            <a:endParaRPr>
              <a:latin typeface="Imprima"/>
              <a:ea typeface="Imprima"/>
              <a:cs typeface="Imprima"/>
              <a:sym typeface="Imprima"/>
            </a:endParaRPr>
          </a:p>
        </p:txBody>
      </p:sp>
      <p:grpSp>
        <p:nvGrpSpPr>
          <p:cNvPr id="69" name="Google Shape;69;p16"/>
          <p:cNvGrpSpPr/>
          <p:nvPr/>
        </p:nvGrpSpPr>
        <p:grpSpPr>
          <a:xfrm>
            <a:off x="2164062" y="1599315"/>
            <a:ext cx="5700933" cy="1785215"/>
            <a:chOff x="0" y="1566875"/>
            <a:chExt cx="6496050" cy="2486025"/>
          </a:xfrm>
        </p:grpSpPr>
        <p:pic>
          <p:nvPicPr>
            <p:cNvPr id="70" name="Google Shape;70;p16"/>
            <p:cNvPicPr preferRelativeResize="0"/>
            <p:nvPr/>
          </p:nvPicPr>
          <p:blipFill>
            <a:blip r:embed="rId2">
              <a:alphaModFix/>
            </a:blip>
            <a:stretch>
              <a:fillRect/>
            </a:stretch>
          </p:blipFill>
          <p:spPr>
            <a:xfrm>
              <a:off x="0" y="1566875"/>
              <a:ext cx="3257550" cy="2486025"/>
            </a:xfrm>
            <a:prstGeom prst="rect">
              <a:avLst/>
            </a:prstGeom>
            <a:noFill/>
            <a:ln>
              <a:noFill/>
            </a:ln>
          </p:spPr>
        </p:pic>
        <p:pic>
          <p:nvPicPr>
            <p:cNvPr id="71" name="Google Shape;71;p16"/>
            <p:cNvPicPr preferRelativeResize="0"/>
            <p:nvPr/>
          </p:nvPicPr>
          <p:blipFill rotWithShape="1">
            <a:blip r:embed="rId3">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hunk 2.1">
  <p:cSld name="BLANK_4_3">
    <p:spTree>
      <p:nvGrpSpPr>
        <p:cNvPr id="1" name="Shape 72"/>
        <p:cNvGrpSpPr/>
        <p:nvPr/>
      </p:nvGrpSpPr>
      <p:grpSpPr>
        <a:xfrm>
          <a:off x="0" y="0"/>
          <a:ext cx="0" cy="0"/>
          <a:chOff x="0" y="0"/>
          <a:chExt cx="0" cy="0"/>
        </a:xfrm>
      </p:grpSpPr>
      <p:grpSp>
        <p:nvGrpSpPr>
          <p:cNvPr id="73" name="Google Shape;73;p17"/>
          <p:cNvGrpSpPr/>
          <p:nvPr/>
        </p:nvGrpSpPr>
        <p:grpSpPr>
          <a:xfrm>
            <a:off x="-10775" y="0"/>
            <a:ext cx="884164" cy="5143500"/>
            <a:chOff x="-10775" y="0"/>
            <a:chExt cx="884164" cy="5143500"/>
          </a:xfrm>
        </p:grpSpPr>
        <p:sp>
          <p:nvSpPr>
            <p:cNvPr id="74" name="Google Shape;74;p17"/>
            <p:cNvSpPr/>
            <p:nvPr/>
          </p:nvSpPr>
          <p:spPr>
            <a:xfrm>
              <a:off x="-10775" y="0"/>
              <a:ext cx="884164" cy="51435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7"/>
            <p:cNvSpPr/>
            <p:nvPr/>
          </p:nvSpPr>
          <p:spPr>
            <a:xfrm rot="-5400000">
              <a:off x="-1977387" y="2283075"/>
              <a:ext cx="4817388" cy="573442"/>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FFFF"/>
                  </a:solidFill>
                  <a:latin typeface="Imprima"/>
                </a:rPr>
                <a:t>Learning Chunk 2</a:t>
              </a:r>
            </a:p>
          </p:txBody>
        </p:sp>
      </p:grpSp>
      <p:sp>
        <p:nvSpPr>
          <p:cNvPr id="76" name="Google Shape;76;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77" name="Google Shape;77;p17"/>
          <p:cNvSpPr txBox="1"/>
          <p:nvPr/>
        </p:nvSpPr>
        <p:spPr>
          <a:xfrm>
            <a:off x="333450" y="184050"/>
            <a:ext cx="8477100" cy="131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600" b="1" u="sng">
                <a:latin typeface="Imprima"/>
                <a:ea typeface="Imprima"/>
                <a:cs typeface="Imprima"/>
                <a:sym typeface="Imprima"/>
              </a:rPr>
              <a:t>Plot Point 6</a:t>
            </a:r>
            <a:endParaRPr sz="2600" b="1" u="sng">
              <a:latin typeface="Imprima"/>
              <a:ea typeface="Imprima"/>
              <a:cs typeface="Imprima"/>
              <a:sym typeface="Imprima"/>
            </a:endParaRPr>
          </a:p>
          <a:p>
            <a:pPr marL="0" lvl="0" indent="0" algn="ctr" rtl="0">
              <a:spcBef>
                <a:spcPts val="0"/>
              </a:spcBef>
              <a:spcAft>
                <a:spcPts val="0"/>
              </a:spcAft>
              <a:buNone/>
            </a:pPr>
            <a:endParaRPr sz="1800" b="1" u="sng">
              <a:latin typeface="Imprima"/>
              <a:ea typeface="Imprima"/>
              <a:cs typeface="Imprima"/>
              <a:sym typeface="Imprima"/>
            </a:endParaRPr>
          </a:p>
          <a:p>
            <a:pPr marL="0" lvl="0" indent="0" algn="ctr" rtl="0">
              <a:spcBef>
                <a:spcPts val="0"/>
              </a:spcBef>
              <a:spcAft>
                <a:spcPts val="0"/>
              </a:spcAft>
              <a:buClr>
                <a:schemeClr val="dk1"/>
              </a:buClr>
              <a:buSzPts val="1100"/>
              <a:buFont typeface="Arial"/>
              <a:buNone/>
            </a:pPr>
            <a:r>
              <a:rPr lang="en-GB" sz="2600">
                <a:solidFill>
                  <a:schemeClr val="dk1"/>
                </a:solidFill>
                <a:latin typeface="Imprima"/>
                <a:ea typeface="Imprima"/>
                <a:cs typeface="Imprima"/>
                <a:sym typeface="Imprima"/>
              </a:rPr>
              <a:t>Night in the forest</a:t>
            </a:r>
            <a:endParaRPr sz="2600">
              <a:solidFill>
                <a:schemeClr val="dk1"/>
              </a:solidFill>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p:txBody>
      </p:sp>
      <p:sp>
        <p:nvSpPr>
          <p:cNvPr id="78" name="Google Shape;78;p17"/>
          <p:cNvSpPr txBox="1"/>
          <p:nvPr/>
        </p:nvSpPr>
        <p:spPr>
          <a:xfrm>
            <a:off x="1218475" y="3589200"/>
            <a:ext cx="7592100" cy="131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latin typeface="Imprima"/>
                <a:ea typeface="Imprima"/>
                <a:cs typeface="Imprima"/>
                <a:sym typeface="Imprima"/>
              </a:rPr>
              <a:t>The forest is full of unfamiliar sounds. We are going to use a colon to introduce a list of three of these sounds.</a:t>
            </a:r>
            <a:endParaRPr>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a:latin typeface="Imprima"/>
              <a:ea typeface="Imprima"/>
              <a:cs typeface="Imprima"/>
              <a:sym typeface="Imprima"/>
            </a:endParaRPr>
          </a:p>
          <a:p>
            <a:pPr marL="0" lvl="0" indent="0" algn="l" rtl="0">
              <a:spcBef>
                <a:spcPts val="0"/>
              </a:spcBef>
              <a:spcAft>
                <a:spcPts val="0"/>
              </a:spcAft>
              <a:buNone/>
            </a:pPr>
            <a:endParaRPr>
              <a:latin typeface="Imprima"/>
              <a:ea typeface="Imprima"/>
              <a:cs typeface="Imprima"/>
              <a:sym typeface="Imprima"/>
            </a:endParaRPr>
          </a:p>
        </p:txBody>
      </p:sp>
      <p:grpSp>
        <p:nvGrpSpPr>
          <p:cNvPr id="79" name="Google Shape;79;p17"/>
          <p:cNvGrpSpPr/>
          <p:nvPr/>
        </p:nvGrpSpPr>
        <p:grpSpPr>
          <a:xfrm>
            <a:off x="2164062" y="1599315"/>
            <a:ext cx="5700933" cy="1785215"/>
            <a:chOff x="0" y="1566875"/>
            <a:chExt cx="6496050" cy="2486025"/>
          </a:xfrm>
        </p:grpSpPr>
        <p:pic>
          <p:nvPicPr>
            <p:cNvPr id="80" name="Google Shape;80;p17"/>
            <p:cNvPicPr preferRelativeResize="0"/>
            <p:nvPr/>
          </p:nvPicPr>
          <p:blipFill>
            <a:blip r:embed="rId2">
              <a:alphaModFix/>
            </a:blip>
            <a:stretch>
              <a:fillRect/>
            </a:stretch>
          </p:blipFill>
          <p:spPr>
            <a:xfrm>
              <a:off x="0" y="1566875"/>
              <a:ext cx="3257550" cy="2486025"/>
            </a:xfrm>
            <a:prstGeom prst="rect">
              <a:avLst/>
            </a:prstGeom>
            <a:noFill/>
            <a:ln>
              <a:noFill/>
            </a:ln>
          </p:spPr>
        </p:pic>
        <p:pic>
          <p:nvPicPr>
            <p:cNvPr id="81" name="Google Shape;81;p17"/>
            <p:cNvPicPr preferRelativeResize="0"/>
            <p:nvPr/>
          </p:nvPicPr>
          <p:blipFill rotWithShape="1">
            <a:blip r:embed="rId3">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hunk 3.1">
  <p:cSld name="BLANK_4_3_1">
    <p:spTree>
      <p:nvGrpSpPr>
        <p:cNvPr id="1" name="Shape 82"/>
        <p:cNvGrpSpPr/>
        <p:nvPr/>
      </p:nvGrpSpPr>
      <p:grpSpPr>
        <a:xfrm>
          <a:off x="0" y="0"/>
          <a:ext cx="0" cy="0"/>
          <a:chOff x="0" y="0"/>
          <a:chExt cx="0" cy="0"/>
        </a:xfrm>
      </p:grpSpPr>
      <p:grpSp>
        <p:nvGrpSpPr>
          <p:cNvPr id="83" name="Google Shape;83;p18"/>
          <p:cNvGrpSpPr/>
          <p:nvPr/>
        </p:nvGrpSpPr>
        <p:grpSpPr>
          <a:xfrm>
            <a:off x="-10775" y="0"/>
            <a:ext cx="884100" cy="5143500"/>
            <a:chOff x="-10775" y="0"/>
            <a:chExt cx="884100" cy="5143500"/>
          </a:xfrm>
        </p:grpSpPr>
        <p:sp>
          <p:nvSpPr>
            <p:cNvPr id="84" name="Google Shape;84;p18"/>
            <p:cNvSpPr/>
            <p:nvPr/>
          </p:nvSpPr>
          <p:spPr>
            <a:xfrm>
              <a:off x="-10775" y="0"/>
              <a:ext cx="884100" cy="51435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18"/>
            <p:cNvSpPr/>
            <p:nvPr/>
          </p:nvSpPr>
          <p:spPr>
            <a:xfrm rot="-5400000">
              <a:off x="-1978363" y="2282099"/>
              <a:ext cx="4819341" cy="57344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FFFF"/>
                  </a:solidFill>
                  <a:latin typeface="Imprima"/>
                </a:rPr>
                <a:t>Learning Chunk 3</a:t>
              </a:r>
            </a:p>
          </p:txBody>
        </p:sp>
      </p:grpSp>
      <p:sp>
        <p:nvSpPr>
          <p:cNvPr id="86" name="Google Shape;86;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87" name="Google Shape;87;p18"/>
          <p:cNvSpPr txBox="1"/>
          <p:nvPr/>
        </p:nvSpPr>
        <p:spPr>
          <a:xfrm>
            <a:off x="1218475" y="3589200"/>
            <a:ext cx="7592100" cy="131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rima"/>
                <a:ea typeface="Imprima"/>
                <a:cs typeface="Imprima"/>
                <a:sym typeface="Imprima"/>
              </a:rPr>
              <a:t>Finally, we are going to write a troubled dream sequence where the everyday aspects of the forest take on sinister forms. </a:t>
            </a:r>
            <a:endParaRPr>
              <a:latin typeface="Imprima"/>
              <a:ea typeface="Imprima"/>
              <a:cs typeface="Imprima"/>
              <a:sym typeface="Imprima"/>
            </a:endParaRPr>
          </a:p>
          <a:p>
            <a:pPr marL="0" lvl="0" indent="0" algn="l" rtl="0">
              <a:spcBef>
                <a:spcPts val="0"/>
              </a:spcBef>
              <a:spcAft>
                <a:spcPts val="0"/>
              </a:spcAft>
              <a:buNone/>
            </a:pPr>
            <a:endParaRPr>
              <a:latin typeface="Imprima"/>
              <a:ea typeface="Imprima"/>
              <a:cs typeface="Imprima"/>
              <a:sym typeface="Imprima"/>
            </a:endParaRPr>
          </a:p>
          <a:p>
            <a:pPr marL="0" lvl="0" indent="0" algn="l" rtl="0">
              <a:spcBef>
                <a:spcPts val="0"/>
              </a:spcBef>
              <a:spcAft>
                <a:spcPts val="0"/>
              </a:spcAft>
              <a:buNone/>
            </a:pPr>
            <a:r>
              <a:rPr lang="en-GB">
                <a:latin typeface="Imprima"/>
                <a:ea typeface="Imprima"/>
                <a:cs typeface="Imprima"/>
                <a:sym typeface="Imprima"/>
              </a:rPr>
              <a:t>Don’t forget, you can deepen the moment by using different senses or other literary devices.</a:t>
            </a:r>
            <a:endParaRPr>
              <a:latin typeface="Imprima"/>
              <a:ea typeface="Imprima"/>
              <a:cs typeface="Imprima"/>
              <a:sym typeface="Imprima"/>
            </a:endParaRPr>
          </a:p>
        </p:txBody>
      </p:sp>
      <p:sp>
        <p:nvSpPr>
          <p:cNvPr id="88" name="Google Shape;88;p18"/>
          <p:cNvSpPr txBox="1"/>
          <p:nvPr/>
        </p:nvSpPr>
        <p:spPr>
          <a:xfrm>
            <a:off x="333450" y="184050"/>
            <a:ext cx="8477100" cy="131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600" b="1" u="sng">
                <a:latin typeface="Imprima"/>
                <a:ea typeface="Imprima"/>
                <a:cs typeface="Imprima"/>
                <a:sym typeface="Imprima"/>
              </a:rPr>
              <a:t>Plot Point 6</a:t>
            </a:r>
            <a:endParaRPr sz="2600" b="1" u="sng">
              <a:latin typeface="Imprima"/>
              <a:ea typeface="Imprima"/>
              <a:cs typeface="Imprima"/>
              <a:sym typeface="Imprima"/>
            </a:endParaRPr>
          </a:p>
          <a:p>
            <a:pPr marL="0" lvl="0" indent="0" algn="ctr" rtl="0">
              <a:spcBef>
                <a:spcPts val="0"/>
              </a:spcBef>
              <a:spcAft>
                <a:spcPts val="0"/>
              </a:spcAft>
              <a:buNone/>
            </a:pPr>
            <a:endParaRPr sz="1800" b="1" u="sng">
              <a:latin typeface="Imprima"/>
              <a:ea typeface="Imprima"/>
              <a:cs typeface="Imprima"/>
              <a:sym typeface="Imprima"/>
            </a:endParaRPr>
          </a:p>
          <a:p>
            <a:pPr marL="0" lvl="0" indent="0" algn="ctr" rtl="0">
              <a:spcBef>
                <a:spcPts val="0"/>
              </a:spcBef>
              <a:spcAft>
                <a:spcPts val="0"/>
              </a:spcAft>
              <a:buNone/>
            </a:pPr>
            <a:r>
              <a:rPr lang="en-GB" sz="2600">
                <a:solidFill>
                  <a:schemeClr val="dk1"/>
                </a:solidFill>
                <a:latin typeface="Imprima"/>
                <a:ea typeface="Imprima"/>
                <a:cs typeface="Imprima"/>
                <a:sym typeface="Imprima"/>
              </a:rPr>
              <a:t>Night in the forest</a:t>
            </a:r>
            <a:endParaRPr sz="2600">
              <a:solidFill>
                <a:schemeClr val="dk1"/>
              </a:solidFill>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p:txBody>
      </p:sp>
      <p:grpSp>
        <p:nvGrpSpPr>
          <p:cNvPr id="89" name="Google Shape;89;p18"/>
          <p:cNvGrpSpPr/>
          <p:nvPr/>
        </p:nvGrpSpPr>
        <p:grpSpPr>
          <a:xfrm>
            <a:off x="2164062" y="1599315"/>
            <a:ext cx="5700933" cy="1785215"/>
            <a:chOff x="0" y="1566875"/>
            <a:chExt cx="6496050" cy="2486025"/>
          </a:xfrm>
        </p:grpSpPr>
        <p:pic>
          <p:nvPicPr>
            <p:cNvPr id="90" name="Google Shape;90;p18"/>
            <p:cNvPicPr preferRelativeResize="0"/>
            <p:nvPr/>
          </p:nvPicPr>
          <p:blipFill>
            <a:blip r:embed="rId2">
              <a:alphaModFix/>
            </a:blip>
            <a:stretch>
              <a:fillRect/>
            </a:stretch>
          </p:blipFill>
          <p:spPr>
            <a:xfrm>
              <a:off x="0" y="1566875"/>
              <a:ext cx="3257550" cy="2486025"/>
            </a:xfrm>
            <a:prstGeom prst="rect">
              <a:avLst/>
            </a:prstGeom>
            <a:noFill/>
            <a:ln>
              <a:noFill/>
            </a:ln>
          </p:spPr>
        </p:pic>
        <p:pic>
          <p:nvPicPr>
            <p:cNvPr id="91" name="Google Shape;91;p18"/>
            <p:cNvPicPr preferRelativeResize="0"/>
            <p:nvPr/>
          </p:nvPicPr>
          <p:blipFill rotWithShape="1">
            <a:blip r:embed="rId3">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hunk 1.1">
  <p:cSld name="BLANK_4_2">
    <p:bg>
      <p:bgPr>
        <a:solidFill>
          <a:srgbClr val="CFE2F3"/>
        </a:solidFill>
        <a:effectLst/>
      </p:bgPr>
    </p:bg>
    <p:spTree>
      <p:nvGrpSpPr>
        <p:cNvPr id="1" name="Shape 92"/>
        <p:cNvGrpSpPr/>
        <p:nvPr/>
      </p:nvGrpSpPr>
      <p:grpSpPr>
        <a:xfrm>
          <a:off x="0" y="0"/>
          <a:ext cx="0" cy="0"/>
          <a:chOff x="0" y="0"/>
          <a:chExt cx="0" cy="0"/>
        </a:xfrm>
      </p:grpSpPr>
      <p:sp>
        <p:nvSpPr>
          <p:cNvPr id="93" name="Google Shape;93;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94" name="Google Shape;94;p19"/>
          <p:cNvSpPr txBox="1"/>
          <p:nvPr/>
        </p:nvSpPr>
        <p:spPr>
          <a:xfrm>
            <a:off x="333450" y="184050"/>
            <a:ext cx="8477100" cy="76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900" b="1" u="sng">
                <a:latin typeface="Imprima"/>
                <a:ea typeface="Imprima"/>
                <a:cs typeface="Imprima"/>
                <a:sym typeface="Imprima"/>
              </a:rPr>
              <a:t>Plot Point 6</a:t>
            </a:r>
            <a:r>
              <a:rPr lang="en-GB" sz="1900" b="1">
                <a:latin typeface="Imprima"/>
                <a:ea typeface="Imprima"/>
                <a:cs typeface="Imprima"/>
                <a:sym typeface="Imprima"/>
              </a:rPr>
              <a:t> -</a:t>
            </a:r>
            <a:r>
              <a:rPr lang="en-GB" sz="1900">
                <a:latin typeface="Imprima"/>
                <a:ea typeface="Imprima"/>
                <a:cs typeface="Imprima"/>
                <a:sym typeface="Imprima"/>
              </a:rPr>
              <a:t> Night in the forest</a:t>
            </a:r>
            <a:endParaRPr sz="1900">
              <a:latin typeface="Imprima"/>
              <a:ea typeface="Imprima"/>
              <a:cs typeface="Imprima"/>
              <a:sym typeface="Imprima"/>
            </a:endParaRPr>
          </a:p>
          <a:p>
            <a:pPr marL="0" lvl="0" indent="0" algn="ctr" rtl="0">
              <a:spcBef>
                <a:spcPts val="0"/>
              </a:spcBef>
              <a:spcAft>
                <a:spcPts val="0"/>
              </a:spcAft>
              <a:buNone/>
            </a:pPr>
            <a:r>
              <a:rPr lang="en-GB" sz="1500">
                <a:latin typeface="Imprima"/>
                <a:ea typeface="Imprima"/>
                <a:cs typeface="Imprima"/>
                <a:sym typeface="Imprima"/>
              </a:rPr>
              <a:t>Key Learning - Complex sentence</a:t>
            </a:r>
            <a:endParaRPr sz="1500">
              <a:latin typeface="Imprima"/>
              <a:ea typeface="Imprima"/>
              <a:cs typeface="Imprima"/>
              <a:sym typeface="Imprima"/>
            </a:endParaRPr>
          </a:p>
        </p:txBody>
      </p:sp>
      <p:cxnSp>
        <p:nvCxnSpPr>
          <p:cNvPr id="95" name="Google Shape;95;p19"/>
          <p:cNvCxnSpPr>
            <a:stCxn id="94" idx="2"/>
          </p:cNvCxnSpPr>
          <p:nvPr/>
        </p:nvCxnSpPr>
        <p:spPr>
          <a:xfrm>
            <a:off x="4572000" y="949350"/>
            <a:ext cx="42600" cy="4206300"/>
          </a:xfrm>
          <a:prstGeom prst="straightConnector1">
            <a:avLst/>
          </a:prstGeom>
          <a:noFill/>
          <a:ln w="38100" cap="flat" cmpd="sng">
            <a:solidFill>
              <a:schemeClr val="dk2"/>
            </a:solidFill>
            <a:prstDash val="solid"/>
            <a:round/>
            <a:headEnd type="none" w="med" len="med"/>
            <a:tailEnd type="none" w="med" len="med"/>
          </a:ln>
        </p:spPr>
      </p:cxnSp>
      <p:pic>
        <p:nvPicPr>
          <p:cNvPr id="96" name="Google Shape;96;p19"/>
          <p:cNvPicPr preferRelativeResize="0"/>
          <p:nvPr/>
        </p:nvPicPr>
        <p:blipFill>
          <a:blip r:embed="rId2">
            <a:alphaModFix/>
          </a:blip>
          <a:stretch>
            <a:fillRect/>
          </a:stretch>
        </p:blipFill>
        <p:spPr>
          <a:xfrm>
            <a:off x="1438200" y="686500"/>
            <a:ext cx="393600" cy="393600"/>
          </a:xfrm>
          <a:prstGeom prst="rect">
            <a:avLst/>
          </a:prstGeom>
          <a:noFill/>
          <a:ln>
            <a:noFill/>
          </a:ln>
        </p:spPr>
      </p:pic>
      <p:sp>
        <p:nvSpPr>
          <p:cNvPr id="97" name="Google Shape;97;p19"/>
          <p:cNvSpPr txBox="1"/>
          <p:nvPr/>
        </p:nvSpPr>
        <p:spPr>
          <a:xfrm>
            <a:off x="1831808" y="686499"/>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Thinking Side</a:t>
            </a:r>
            <a:endParaRPr b="1" u="sng">
              <a:latin typeface="Imprima"/>
              <a:ea typeface="Imprima"/>
              <a:cs typeface="Imprima"/>
              <a:sym typeface="Imprima"/>
            </a:endParaRPr>
          </a:p>
        </p:txBody>
      </p:sp>
      <p:grpSp>
        <p:nvGrpSpPr>
          <p:cNvPr id="98" name="Google Shape;98;p19"/>
          <p:cNvGrpSpPr/>
          <p:nvPr/>
        </p:nvGrpSpPr>
        <p:grpSpPr>
          <a:xfrm>
            <a:off x="5436272" y="949349"/>
            <a:ext cx="2929578" cy="393601"/>
            <a:chOff x="5436272" y="949349"/>
            <a:chExt cx="2929578" cy="393601"/>
          </a:xfrm>
        </p:grpSpPr>
        <p:pic>
          <p:nvPicPr>
            <p:cNvPr id="99" name="Google Shape;99;p19"/>
            <p:cNvPicPr preferRelativeResize="0"/>
            <p:nvPr/>
          </p:nvPicPr>
          <p:blipFill rotWithShape="1">
            <a:blip r:embed="rId3">
              <a:alphaModFix/>
            </a:blip>
            <a:srcRect l="1152" r="1152"/>
            <a:stretch/>
          </p:blipFill>
          <p:spPr>
            <a:xfrm>
              <a:off x="5436272" y="949350"/>
              <a:ext cx="393600" cy="393601"/>
            </a:xfrm>
            <a:prstGeom prst="rect">
              <a:avLst/>
            </a:prstGeom>
            <a:noFill/>
            <a:ln>
              <a:noFill/>
            </a:ln>
          </p:spPr>
        </p:pic>
        <p:sp>
          <p:nvSpPr>
            <p:cNvPr id="100" name="Google Shape;100;p19"/>
            <p:cNvSpPr txBox="1"/>
            <p:nvPr/>
          </p:nvSpPr>
          <p:spPr>
            <a:xfrm>
              <a:off x="5878250" y="949349"/>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Writing Side</a:t>
              </a:r>
              <a:endParaRPr b="1" u="sng">
                <a:latin typeface="Imprima"/>
                <a:ea typeface="Imprima"/>
                <a:cs typeface="Imprima"/>
                <a:sym typeface="Imprima"/>
              </a:endParaRPr>
            </a:p>
          </p:txBody>
        </p:sp>
      </p:grpSp>
      <p:sp>
        <p:nvSpPr>
          <p:cNvPr id="101" name="Google Shape;101;p19"/>
          <p:cNvSpPr txBox="1"/>
          <p:nvPr/>
        </p:nvSpPr>
        <p:spPr>
          <a:xfrm>
            <a:off x="204300" y="1003950"/>
            <a:ext cx="4115100" cy="90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u="sng">
                <a:solidFill>
                  <a:srgbClr val="FF0000"/>
                </a:solidFill>
                <a:latin typeface="Imprima"/>
                <a:ea typeface="Imprima"/>
                <a:cs typeface="Imprima"/>
                <a:sym typeface="Imprima"/>
              </a:rPr>
              <a:t>Gather past tense verbs meaning ‘cradled’</a:t>
            </a: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a:solidFill>
                  <a:srgbClr val="FF0000"/>
                </a:solidFill>
                <a:latin typeface="Imprima"/>
                <a:ea typeface="Imprima"/>
                <a:cs typeface="Imprima"/>
                <a:sym typeface="Imprima"/>
              </a:rPr>
              <a:t>e.g. nestled, snuggled, huddled, nuzzled, burrowed.</a:t>
            </a:r>
            <a:endParaRPr sz="1200" u="sng">
              <a:solidFill>
                <a:srgbClr val="FF0000"/>
              </a:solidFill>
              <a:latin typeface="Imprima"/>
              <a:ea typeface="Imprima"/>
              <a:cs typeface="Imprima"/>
              <a:sym typeface="Imprima"/>
            </a:endParaRPr>
          </a:p>
        </p:txBody>
      </p:sp>
      <p:sp>
        <p:nvSpPr>
          <p:cNvPr id="102" name="Google Shape;102;p19"/>
          <p:cNvSpPr txBox="1">
            <a:spLocks noGrp="1"/>
          </p:cNvSpPr>
          <p:nvPr>
            <p:ph type="subTitle" idx="1"/>
          </p:nvPr>
        </p:nvSpPr>
        <p:spPr>
          <a:xfrm>
            <a:off x="204300" y="2132850"/>
            <a:ext cx="4115100" cy="675000"/>
          </a:xfrm>
          <a:prstGeom prst="rect">
            <a:avLst/>
          </a:prstGeom>
        </p:spPr>
        <p:txBody>
          <a:bodyPr spcFirstLastPara="1" wrap="square" lIns="91425" tIns="91425" rIns="91425" bIns="91425" anchor="t" anchorCtr="0">
            <a:noAutofit/>
          </a:bodyPr>
          <a:lstStyle>
            <a:lvl1pPr lvl="0">
              <a:spcBef>
                <a:spcPts val="0"/>
              </a:spcBef>
              <a:spcAft>
                <a:spcPts val="0"/>
              </a:spcAft>
              <a:buSzPts val="1400"/>
              <a:buFont typeface="Imprima"/>
              <a:buNone/>
              <a:defRPr sz="1400">
                <a:latin typeface="Imprima"/>
                <a:ea typeface="Imprima"/>
                <a:cs typeface="Imprima"/>
                <a:sym typeface="Imprima"/>
              </a:defRPr>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103" name="Google Shape;103;p19"/>
          <p:cNvSpPr txBox="1"/>
          <p:nvPr/>
        </p:nvSpPr>
        <p:spPr>
          <a:xfrm>
            <a:off x="204300" y="1793850"/>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Imprima"/>
                <a:ea typeface="Imprima"/>
                <a:cs typeface="Imprima"/>
                <a:sym typeface="Imprima"/>
              </a:rPr>
              <a:t>Your Ideas</a:t>
            </a:r>
            <a:endParaRPr>
              <a:latin typeface="Imprima"/>
              <a:ea typeface="Imprima"/>
              <a:cs typeface="Imprima"/>
              <a:sym typeface="Imprima"/>
            </a:endParaRPr>
          </a:p>
        </p:txBody>
      </p:sp>
      <p:sp>
        <p:nvSpPr>
          <p:cNvPr id="104" name="Google Shape;104;p19"/>
          <p:cNvSpPr txBox="1"/>
          <p:nvPr/>
        </p:nvSpPr>
        <p:spPr>
          <a:xfrm>
            <a:off x="4867200" y="1433300"/>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rgbClr val="FF0000"/>
                </a:solidFill>
                <a:latin typeface="Imprima"/>
                <a:ea typeface="Imprima"/>
                <a:cs typeface="Imprima"/>
                <a:sym typeface="Imprima"/>
              </a:rPr>
              <a:t>My Sentence</a:t>
            </a:r>
            <a:endParaRPr sz="1600">
              <a:solidFill>
                <a:srgbClr val="FF0000"/>
              </a:solidFill>
              <a:latin typeface="Imprima"/>
              <a:ea typeface="Imprima"/>
              <a:cs typeface="Imprima"/>
              <a:sym typeface="Imprima"/>
            </a:endParaRPr>
          </a:p>
          <a:p>
            <a:pPr marL="0" lvl="0" indent="0" algn="l" rtl="0">
              <a:spcBef>
                <a:spcPts val="0"/>
              </a:spcBef>
              <a:spcAft>
                <a:spcPts val="0"/>
              </a:spcAft>
              <a:buNone/>
            </a:pPr>
            <a:endParaRPr sz="700">
              <a:solidFill>
                <a:srgbClr val="0000FF"/>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sz="1500">
                <a:solidFill>
                  <a:srgbClr val="0000FF"/>
                </a:solidFill>
                <a:latin typeface="Imprima"/>
                <a:ea typeface="Imprima"/>
                <a:cs typeface="Imprima"/>
                <a:sym typeface="Imprima"/>
              </a:rPr>
              <a:t>We decided to rest in the forest. </a:t>
            </a:r>
            <a:r>
              <a:rPr lang="en-GB" sz="1500">
                <a:solidFill>
                  <a:srgbClr val="FF0000"/>
                </a:solidFill>
                <a:latin typeface="Imprima"/>
                <a:ea typeface="Imprima"/>
                <a:cs typeface="Imprima"/>
                <a:sym typeface="Imprima"/>
              </a:rPr>
              <a:t>Cradled in Mother’s arms, her safe smell quelled most of our fears.</a:t>
            </a:r>
            <a:endParaRPr sz="15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200">
              <a:solidFill>
                <a:srgbClr val="0000FF"/>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200">
              <a:solidFill>
                <a:srgbClr val="0000FF"/>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200">
              <a:solidFill>
                <a:srgbClr val="0000FF"/>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a:solidFill>
                <a:srgbClr val="0000FF"/>
              </a:solidFill>
              <a:latin typeface="Imprima"/>
              <a:ea typeface="Imprima"/>
              <a:cs typeface="Imprima"/>
              <a:sym typeface="Imprima"/>
            </a:endParaRPr>
          </a:p>
          <a:p>
            <a:pPr marL="0" lvl="0" indent="0" algn="l" rtl="0">
              <a:spcBef>
                <a:spcPts val="0"/>
              </a:spcBef>
              <a:spcAft>
                <a:spcPts val="0"/>
              </a:spcAft>
              <a:buNone/>
            </a:pPr>
            <a:endParaRPr sz="1200">
              <a:solidFill>
                <a:srgbClr val="0000FF"/>
              </a:solidFill>
              <a:latin typeface="Imprima"/>
              <a:ea typeface="Imprima"/>
              <a:cs typeface="Imprima"/>
              <a:sym typeface="Imprima"/>
            </a:endParaRPr>
          </a:p>
        </p:txBody>
      </p:sp>
      <p:sp>
        <p:nvSpPr>
          <p:cNvPr id="105" name="Google Shape;105;p19"/>
          <p:cNvSpPr txBox="1"/>
          <p:nvPr/>
        </p:nvSpPr>
        <p:spPr>
          <a:xfrm>
            <a:off x="4867188" y="2748675"/>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Imprima"/>
                <a:ea typeface="Imprima"/>
                <a:cs typeface="Imprima"/>
                <a:sym typeface="Imprima"/>
              </a:rPr>
              <a:t>Your sentences</a:t>
            </a:r>
            <a:endParaRPr>
              <a:latin typeface="Imprima"/>
              <a:ea typeface="Imprima"/>
              <a:cs typeface="Imprima"/>
              <a:sym typeface="Imprima"/>
            </a:endParaRPr>
          </a:p>
        </p:txBody>
      </p:sp>
      <p:sp>
        <p:nvSpPr>
          <p:cNvPr id="106" name="Google Shape;106;p19"/>
          <p:cNvSpPr txBox="1">
            <a:spLocks noGrp="1"/>
          </p:cNvSpPr>
          <p:nvPr>
            <p:ph type="body" idx="2"/>
          </p:nvPr>
        </p:nvSpPr>
        <p:spPr>
          <a:xfrm>
            <a:off x="4801363" y="3188450"/>
            <a:ext cx="4199400" cy="14286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Font typeface="Imprima"/>
              <a:buChar char="●"/>
              <a:defRPr sz="1200">
                <a:latin typeface="Imprima"/>
                <a:ea typeface="Imprima"/>
                <a:cs typeface="Imprima"/>
                <a:sym typeface="Imprima"/>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grpSp>
        <p:nvGrpSpPr>
          <p:cNvPr id="107" name="Google Shape;107;p19"/>
          <p:cNvGrpSpPr/>
          <p:nvPr/>
        </p:nvGrpSpPr>
        <p:grpSpPr>
          <a:xfrm>
            <a:off x="7235522" y="130166"/>
            <a:ext cx="1746788" cy="674956"/>
            <a:chOff x="0" y="1566875"/>
            <a:chExt cx="6496050" cy="2486025"/>
          </a:xfrm>
        </p:grpSpPr>
        <p:pic>
          <p:nvPicPr>
            <p:cNvPr id="108" name="Google Shape;108;p19"/>
            <p:cNvPicPr preferRelativeResize="0"/>
            <p:nvPr/>
          </p:nvPicPr>
          <p:blipFill>
            <a:blip r:embed="rId4">
              <a:alphaModFix/>
            </a:blip>
            <a:stretch>
              <a:fillRect/>
            </a:stretch>
          </p:blipFill>
          <p:spPr>
            <a:xfrm>
              <a:off x="0" y="1566875"/>
              <a:ext cx="3257550" cy="2486025"/>
            </a:xfrm>
            <a:prstGeom prst="rect">
              <a:avLst/>
            </a:prstGeom>
            <a:noFill/>
            <a:ln>
              <a:noFill/>
            </a:ln>
          </p:spPr>
        </p:pic>
        <p:pic>
          <p:nvPicPr>
            <p:cNvPr id="109" name="Google Shape;109;p19"/>
            <p:cNvPicPr preferRelativeResize="0"/>
            <p:nvPr/>
          </p:nvPicPr>
          <p:blipFill rotWithShape="1">
            <a:blip r:embed="rId5">
              <a:alphaModFix/>
            </a:blip>
            <a:srcRect t="764"/>
            <a:stretch/>
          </p:blipFill>
          <p:spPr>
            <a:xfrm>
              <a:off x="3257550" y="1566875"/>
              <a:ext cx="3238500" cy="2486025"/>
            </a:xfrm>
            <a:prstGeom prst="rect">
              <a:avLst/>
            </a:prstGeom>
            <a:noFill/>
            <a:ln>
              <a:noFill/>
            </a:ln>
          </p:spPr>
        </p:pic>
      </p:grpSp>
      <p:sp>
        <p:nvSpPr>
          <p:cNvPr id="110" name="Google Shape;110;p19"/>
          <p:cNvSpPr txBox="1"/>
          <p:nvPr/>
        </p:nvSpPr>
        <p:spPr>
          <a:xfrm>
            <a:off x="204300" y="2746925"/>
            <a:ext cx="4115100" cy="90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u="sng">
                <a:solidFill>
                  <a:srgbClr val="FF0000"/>
                </a:solidFill>
                <a:latin typeface="Imprima"/>
                <a:ea typeface="Imprima"/>
                <a:cs typeface="Imprima"/>
                <a:sym typeface="Imprima"/>
              </a:rPr>
              <a:t>Explore aspects of the mother’s embrace that would make the children feel secure</a:t>
            </a: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a:solidFill>
                  <a:srgbClr val="FF0000"/>
                </a:solidFill>
                <a:latin typeface="Imprima"/>
                <a:ea typeface="Imprima"/>
                <a:cs typeface="Imprima"/>
                <a:sym typeface="Imprima"/>
              </a:rPr>
              <a:t>e.g. stroke of her hand; sound of her voice; clutch of her dress; beat of her heart; feel of her kiss.</a:t>
            </a:r>
            <a:endParaRPr>
              <a:solidFill>
                <a:srgbClr val="FF0000"/>
              </a:solidFill>
              <a:latin typeface="Imprima"/>
              <a:ea typeface="Imprima"/>
              <a:cs typeface="Imprima"/>
              <a:sym typeface="Imprima"/>
            </a:endParaRPr>
          </a:p>
          <a:p>
            <a:pPr marL="0" lvl="0" indent="0" algn="l" rtl="0">
              <a:spcBef>
                <a:spcPts val="0"/>
              </a:spcBef>
              <a:spcAft>
                <a:spcPts val="0"/>
              </a:spcAft>
              <a:buNone/>
            </a:pPr>
            <a:endParaRPr sz="1200" u="sng">
              <a:solidFill>
                <a:srgbClr val="FF0000"/>
              </a:solidFill>
              <a:latin typeface="Imprima"/>
              <a:ea typeface="Imprima"/>
              <a:cs typeface="Imprima"/>
              <a:sym typeface="Imprima"/>
            </a:endParaRPr>
          </a:p>
        </p:txBody>
      </p:sp>
      <p:sp>
        <p:nvSpPr>
          <p:cNvPr id="111" name="Google Shape;111;p19"/>
          <p:cNvSpPr txBox="1">
            <a:spLocks noGrp="1"/>
          </p:cNvSpPr>
          <p:nvPr>
            <p:ph type="subTitle" idx="3"/>
          </p:nvPr>
        </p:nvSpPr>
        <p:spPr>
          <a:xfrm>
            <a:off x="204300" y="3991350"/>
            <a:ext cx="4115100" cy="904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Font typeface="Imprima"/>
              <a:buNone/>
              <a:defRPr sz="14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hunk 2.2">
  <p:cSld name="BLANK_4_2_1">
    <p:bg>
      <p:bgPr>
        <a:solidFill>
          <a:srgbClr val="CFE2F3"/>
        </a:solidFill>
        <a:effectLst/>
      </p:bgPr>
    </p:bg>
    <p:spTree>
      <p:nvGrpSpPr>
        <p:cNvPr id="1" name="Shape 112"/>
        <p:cNvGrpSpPr/>
        <p:nvPr/>
      </p:nvGrpSpPr>
      <p:grpSpPr>
        <a:xfrm>
          <a:off x="0" y="0"/>
          <a:ext cx="0" cy="0"/>
          <a:chOff x="0" y="0"/>
          <a:chExt cx="0" cy="0"/>
        </a:xfrm>
      </p:grpSpPr>
      <p:sp>
        <p:nvSpPr>
          <p:cNvPr id="113" name="Google Shape;113;p20"/>
          <p:cNvSpPr txBox="1"/>
          <p:nvPr/>
        </p:nvSpPr>
        <p:spPr>
          <a:xfrm>
            <a:off x="333450" y="184050"/>
            <a:ext cx="8477100" cy="76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900" b="1" u="sng">
                <a:latin typeface="Imprima"/>
                <a:ea typeface="Imprima"/>
                <a:cs typeface="Imprima"/>
                <a:sym typeface="Imprima"/>
              </a:rPr>
              <a:t>Plot Point 6</a:t>
            </a:r>
            <a:r>
              <a:rPr lang="en-GB" sz="1900" b="1">
                <a:latin typeface="Imprima"/>
                <a:ea typeface="Imprima"/>
                <a:cs typeface="Imprima"/>
                <a:sym typeface="Imprima"/>
              </a:rPr>
              <a:t> - </a:t>
            </a:r>
            <a:r>
              <a:rPr lang="en-GB" sz="1900">
                <a:latin typeface="Imprima"/>
                <a:ea typeface="Imprima"/>
                <a:cs typeface="Imprima"/>
                <a:sym typeface="Imprima"/>
              </a:rPr>
              <a:t>Night in the forest</a:t>
            </a:r>
            <a:endParaRPr sz="1900">
              <a:latin typeface="Imprima"/>
              <a:ea typeface="Imprima"/>
              <a:cs typeface="Imprima"/>
              <a:sym typeface="Imprima"/>
            </a:endParaRPr>
          </a:p>
          <a:p>
            <a:pPr marL="0" lvl="0" indent="0" algn="ctr" rtl="0">
              <a:spcBef>
                <a:spcPts val="0"/>
              </a:spcBef>
              <a:spcAft>
                <a:spcPts val="0"/>
              </a:spcAft>
              <a:buNone/>
            </a:pPr>
            <a:r>
              <a:rPr lang="en-GB">
                <a:latin typeface="Imprima"/>
                <a:ea typeface="Imprima"/>
                <a:cs typeface="Imprima"/>
                <a:sym typeface="Imprima"/>
              </a:rPr>
              <a:t>Key Learning - Descriptive language for sounds</a:t>
            </a:r>
            <a:endParaRPr>
              <a:latin typeface="Imprima"/>
              <a:ea typeface="Imprima"/>
              <a:cs typeface="Imprima"/>
              <a:sym typeface="Imprima"/>
            </a:endParaRPr>
          </a:p>
        </p:txBody>
      </p:sp>
      <p:cxnSp>
        <p:nvCxnSpPr>
          <p:cNvPr id="114" name="Google Shape;114;p20"/>
          <p:cNvCxnSpPr>
            <a:stCxn id="113" idx="2"/>
          </p:cNvCxnSpPr>
          <p:nvPr/>
        </p:nvCxnSpPr>
        <p:spPr>
          <a:xfrm>
            <a:off x="4572000" y="949350"/>
            <a:ext cx="42600" cy="4206300"/>
          </a:xfrm>
          <a:prstGeom prst="straightConnector1">
            <a:avLst/>
          </a:prstGeom>
          <a:noFill/>
          <a:ln w="38100" cap="flat" cmpd="sng">
            <a:solidFill>
              <a:schemeClr val="dk2"/>
            </a:solidFill>
            <a:prstDash val="solid"/>
            <a:round/>
            <a:headEnd type="none" w="med" len="med"/>
            <a:tailEnd type="none" w="med" len="med"/>
          </a:ln>
        </p:spPr>
      </p:cxnSp>
      <p:grpSp>
        <p:nvGrpSpPr>
          <p:cNvPr id="115" name="Google Shape;115;p20"/>
          <p:cNvGrpSpPr/>
          <p:nvPr/>
        </p:nvGrpSpPr>
        <p:grpSpPr>
          <a:xfrm>
            <a:off x="1438200" y="696999"/>
            <a:ext cx="2881208" cy="393600"/>
            <a:chOff x="1438275" y="949349"/>
            <a:chExt cx="2881208" cy="393600"/>
          </a:xfrm>
        </p:grpSpPr>
        <p:pic>
          <p:nvPicPr>
            <p:cNvPr id="116" name="Google Shape;116;p20"/>
            <p:cNvPicPr preferRelativeResize="0"/>
            <p:nvPr/>
          </p:nvPicPr>
          <p:blipFill>
            <a:blip r:embed="rId2">
              <a:alphaModFix/>
            </a:blip>
            <a:stretch>
              <a:fillRect/>
            </a:stretch>
          </p:blipFill>
          <p:spPr>
            <a:xfrm>
              <a:off x="1438275" y="949350"/>
              <a:ext cx="393600" cy="393600"/>
            </a:xfrm>
            <a:prstGeom prst="rect">
              <a:avLst/>
            </a:prstGeom>
            <a:noFill/>
            <a:ln>
              <a:noFill/>
            </a:ln>
          </p:spPr>
        </p:pic>
        <p:sp>
          <p:nvSpPr>
            <p:cNvPr id="117" name="Google Shape;117;p20"/>
            <p:cNvSpPr txBox="1"/>
            <p:nvPr/>
          </p:nvSpPr>
          <p:spPr>
            <a:xfrm>
              <a:off x="1831883" y="949349"/>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Thinking Side</a:t>
              </a:r>
              <a:endParaRPr b="1" u="sng">
                <a:latin typeface="Imprima"/>
                <a:ea typeface="Imprima"/>
                <a:cs typeface="Imprima"/>
                <a:sym typeface="Imprima"/>
              </a:endParaRPr>
            </a:p>
          </p:txBody>
        </p:sp>
      </p:grpSp>
      <p:grpSp>
        <p:nvGrpSpPr>
          <p:cNvPr id="118" name="Google Shape;118;p20"/>
          <p:cNvGrpSpPr/>
          <p:nvPr/>
        </p:nvGrpSpPr>
        <p:grpSpPr>
          <a:xfrm>
            <a:off x="5436265" y="697002"/>
            <a:ext cx="2881185" cy="393605"/>
            <a:chOff x="5436272" y="663970"/>
            <a:chExt cx="2881185" cy="678981"/>
          </a:xfrm>
        </p:grpSpPr>
        <p:pic>
          <p:nvPicPr>
            <p:cNvPr id="119" name="Google Shape;119;p20"/>
            <p:cNvPicPr preferRelativeResize="0"/>
            <p:nvPr/>
          </p:nvPicPr>
          <p:blipFill rotWithShape="1">
            <a:blip r:embed="rId3">
              <a:alphaModFix/>
            </a:blip>
            <a:srcRect l="1152" r="1152"/>
            <a:stretch/>
          </p:blipFill>
          <p:spPr>
            <a:xfrm>
              <a:off x="5436272" y="949350"/>
              <a:ext cx="393600" cy="393601"/>
            </a:xfrm>
            <a:prstGeom prst="rect">
              <a:avLst/>
            </a:prstGeom>
            <a:noFill/>
            <a:ln>
              <a:noFill/>
            </a:ln>
          </p:spPr>
        </p:pic>
        <p:sp>
          <p:nvSpPr>
            <p:cNvPr id="120" name="Google Shape;120;p20"/>
            <p:cNvSpPr txBox="1"/>
            <p:nvPr/>
          </p:nvSpPr>
          <p:spPr>
            <a:xfrm>
              <a:off x="5829857" y="663970"/>
              <a:ext cx="2487600" cy="67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Writing Side</a:t>
              </a:r>
              <a:endParaRPr b="1" u="sng">
                <a:latin typeface="Imprima"/>
                <a:ea typeface="Imprima"/>
                <a:cs typeface="Imprima"/>
                <a:sym typeface="Imprima"/>
              </a:endParaRPr>
            </a:p>
          </p:txBody>
        </p:sp>
      </p:grpSp>
      <p:sp>
        <p:nvSpPr>
          <p:cNvPr id="121" name="Google Shape;121;p20"/>
          <p:cNvSpPr txBox="1"/>
          <p:nvPr/>
        </p:nvSpPr>
        <p:spPr>
          <a:xfrm>
            <a:off x="4819313" y="1171200"/>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Imprima"/>
                <a:ea typeface="Imprima"/>
                <a:cs typeface="Imprima"/>
                <a:sym typeface="Imprima"/>
              </a:rPr>
              <a:t>My sentence</a:t>
            </a:r>
            <a:endParaRPr u="sng">
              <a:latin typeface="Imprima"/>
              <a:ea typeface="Imprima"/>
              <a:cs typeface="Imprima"/>
              <a:sym typeface="Imprima"/>
            </a:endParaRPr>
          </a:p>
          <a:p>
            <a:pPr marL="0" lvl="0" indent="0" algn="l" rtl="0">
              <a:spcBef>
                <a:spcPts val="0"/>
              </a:spcBef>
              <a:spcAft>
                <a:spcPts val="0"/>
              </a:spcAft>
              <a:buNone/>
            </a:pPr>
            <a:endParaRPr sz="15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sz="1900">
                <a:solidFill>
                  <a:srgbClr val="FF0000"/>
                </a:solidFill>
                <a:latin typeface="Imprima"/>
                <a:ea typeface="Imprima"/>
                <a:cs typeface="Imprima"/>
                <a:sym typeface="Imprima"/>
              </a:rPr>
              <a:t>We drifted off to sleep to the sinister symphony of the forest: hoots of owls, howls of wolves, shrieks of strangers.</a:t>
            </a:r>
            <a:endParaRPr sz="19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9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9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900">
              <a:solidFill>
                <a:srgbClr val="FF0000"/>
              </a:solidFill>
              <a:latin typeface="Imprima"/>
              <a:ea typeface="Imprima"/>
              <a:cs typeface="Imprima"/>
              <a:sym typeface="Imprima"/>
            </a:endParaRPr>
          </a:p>
          <a:p>
            <a:pPr marL="0" lvl="0" indent="0" algn="l" rtl="0">
              <a:spcBef>
                <a:spcPts val="0"/>
              </a:spcBef>
              <a:spcAft>
                <a:spcPts val="0"/>
              </a:spcAft>
              <a:buNone/>
            </a:pPr>
            <a:endParaRPr sz="1900">
              <a:solidFill>
                <a:srgbClr val="FF0000"/>
              </a:solidFill>
              <a:latin typeface="Imprima"/>
              <a:ea typeface="Imprima"/>
              <a:cs typeface="Imprima"/>
              <a:sym typeface="Imprima"/>
            </a:endParaRPr>
          </a:p>
        </p:txBody>
      </p:sp>
      <p:sp>
        <p:nvSpPr>
          <p:cNvPr id="122" name="Google Shape;122;p20"/>
          <p:cNvSpPr txBox="1"/>
          <p:nvPr/>
        </p:nvSpPr>
        <p:spPr>
          <a:xfrm>
            <a:off x="4824213" y="2910538"/>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latin typeface="Imprima"/>
                <a:ea typeface="Imprima"/>
                <a:cs typeface="Imprima"/>
                <a:sym typeface="Imprima"/>
              </a:rPr>
              <a:t>Your sentence(s)</a:t>
            </a:r>
            <a:endParaRPr sz="1200">
              <a:latin typeface="Imprima"/>
              <a:ea typeface="Imprima"/>
              <a:cs typeface="Imprima"/>
              <a:sym typeface="Imprima"/>
            </a:endParaRPr>
          </a:p>
        </p:txBody>
      </p:sp>
      <p:sp>
        <p:nvSpPr>
          <p:cNvPr id="123" name="Google Shape;123;p20"/>
          <p:cNvSpPr txBox="1">
            <a:spLocks noGrp="1"/>
          </p:cNvSpPr>
          <p:nvPr>
            <p:ph type="body" idx="1"/>
          </p:nvPr>
        </p:nvSpPr>
        <p:spPr>
          <a:xfrm>
            <a:off x="4824225" y="3384013"/>
            <a:ext cx="4199400" cy="1279200"/>
          </a:xfrm>
          <a:prstGeom prst="rect">
            <a:avLst/>
          </a:prstGeom>
        </p:spPr>
        <p:txBody>
          <a:bodyPr spcFirstLastPara="1" wrap="square" lIns="91425" tIns="91425" rIns="91425" bIns="91425" anchor="t" anchorCtr="0">
            <a:noAutofit/>
          </a:bodyPr>
          <a:lstStyle>
            <a:lvl1pPr marL="457200" lvl="0" indent="-330200" rtl="0">
              <a:spcBef>
                <a:spcPts val="0"/>
              </a:spcBef>
              <a:spcAft>
                <a:spcPts val="0"/>
              </a:spcAft>
              <a:buSzPts val="1600"/>
              <a:buFont typeface="Imprima"/>
              <a:buChar char="●"/>
              <a:defRPr sz="1600">
                <a:latin typeface="Imprima"/>
                <a:ea typeface="Imprima"/>
                <a:cs typeface="Imprima"/>
                <a:sym typeface="Imprima"/>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24" name="Google Shape;124;p20"/>
          <p:cNvSpPr txBox="1"/>
          <p:nvPr/>
        </p:nvSpPr>
        <p:spPr>
          <a:xfrm>
            <a:off x="162975" y="1030500"/>
            <a:ext cx="4378200" cy="67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u="sng">
                <a:solidFill>
                  <a:srgbClr val="FF0000"/>
                </a:solidFill>
                <a:latin typeface="Imprima"/>
                <a:ea typeface="Imprima"/>
                <a:cs typeface="Imprima"/>
                <a:sym typeface="Imprima"/>
              </a:rPr>
              <a:t>Collect a bank of negative night time noises in a forest</a:t>
            </a: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a:solidFill>
                  <a:srgbClr val="FF0000"/>
                </a:solidFill>
                <a:latin typeface="Imprima"/>
                <a:ea typeface="Imprima"/>
                <a:cs typeface="Imprima"/>
                <a:sym typeface="Imprima"/>
              </a:rPr>
              <a:t>e.g. howls, screams, shrieks.</a:t>
            </a:r>
            <a:endParaRPr>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u="sng">
              <a:solidFill>
                <a:srgbClr val="FF0000"/>
              </a:solidFill>
              <a:latin typeface="Imprima"/>
              <a:ea typeface="Imprima"/>
              <a:cs typeface="Imprima"/>
              <a:sym typeface="Imprima"/>
            </a:endParaRPr>
          </a:p>
          <a:p>
            <a:pPr marL="0" lvl="0" indent="0" algn="l" rtl="0">
              <a:spcBef>
                <a:spcPts val="0"/>
              </a:spcBef>
              <a:spcAft>
                <a:spcPts val="0"/>
              </a:spcAft>
              <a:buNone/>
            </a:pPr>
            <a:endParaRPr sz="1200" u="sng">
              <a:solidFill>
                <a:srgbClr val="FF0000"/>
              </a:solidFill>
              <a:latin typeface="Imprima"/>
              <a:ea typeface="Imprima"/>
              <a:cs typeface="Imprima"/>
              <a:sym typeface="Imprima"/>
            </a:endParaRPr>
          </a:p>
        </p:txBody>
      </p:sp>
      <p:sp>
        <p:nvSpPr>
          <p:cNvPr id="125" name="Google Shape;125;p20"/>
          <p:cNvSpPr txBox="1">
            <a:spLocks noGrp="1"/>
          </p:cNvSpPr>
          <p:nvPr>
            <p:ph type="subTitle" idx="2"/>
          </p:nvPr>
        </p:nvSpPr>
        <p:spPr>
          <a:xfrm>
            <a:off x="162975" y="1795800"/>
            <a:ext cx="4199400" cy="492600"/>
          </a:xfrm>
          <a:prstGeom prst="rect">
            <a:avLst/>
          </a:prstGeom>
        </p:spPr>
        <p:txBody>
          <a:bodyPr spcFirstLastPara="1" wrap="square" lIns="91425" tIns="91425" rIns="91425" bIns="91425" anchor="t" anchorCtr="0">
            <a:noAutofit/>
          </a:bodyPr>
          <a:lstStyle>
            <a:lvl1pPr lvl="0" rtl="0">
              <a:spcBef>
                <a:spcPts val="0"/>
              </a:spcBef>
              <a:spcAft>
                <a:spcPts val="0"/>
              </a:spcAft>
              <a:buSzPts val="1300"/>
              <a:buFont typeface="Imprima"/>
              <a:buNone/>
              <a:defRPr sz="13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grpSp>
        <p:nvGrpSpPr>
          <p:cNvPr id="126" name="Google Shape;126;p20"/>
          <p:cNvGrpSpPr/>
          <p:nvPr/>
        </p:nvGrpSpPr>
        <p:grpSpPr>
          <a:xfrm>
            <a:off x="7235522" y="130166"/>
            <a:ext cx="1746788" cy="674956"/>
            <a:chOff x="0" y="1566875"/>
            <a:chExt cx="6496050" cy="2486025"/>
          </a:xfrm>
        </p:grpSpPr>
        <p:pic>
          <p:nvPicPr>
            <p:cNvPr id="127" name="Google Shape;127;p20"/>
            <p:cNvPicPr preferRelativeResize="0"/>
            <p:nvPr/>
          </p:nvPicPr>
          <p:blipFill>
            <a:blip r:embed="rId4">
              <a:alphaModFix/>
            </a:blip>
            <a:stretch>
              <a:fillRect/>
            </a:stretch>
          </p:blipFill>
          <p:spPr>
            <a:xfrm>
              <a:off x="0" y="1566875"/>
              <a:ext cx="3257550" cy="2486025"/>
            </a:xfrm>
            <a:prstGeom prst="rect">
              <a:avLst/>
            </a:prstGeom>
            <a:noFill/>
            <a:ln>
              <a:noFill/>
            </a:ln>
          </p:spPr>
        </p:pic>
        <p:pic>
          <p:nvPicPr>
            <p:cNvPr id="128" name="Google Shape;128;p20"/>
            <p:cNvPicPr preferRelativeResize="0"/>
            <p:nvPr/>
          </p:nvPicPr>
          <p:blipFill rotWithShape="1">
            <a:blip r:embed="rId5">
              <a:alphaModFix/>
            </a:blip>
            <a:srcRect t="764"/>
            <a:stretch/>
          </p:blipFill>
          <p:spPr>
            <a:xfrm>
              <a:off x="3257550" y="1566875"/>
              <a:ext cx="3238500" cy="2486025"/>
            </a:xfrm>
            <a:prstGeom prst="rect">
              <a:avLst/>
            </a:prstGeom>
            <a:noFill/>
            <a:ln>
              <a:noFill/>
            </a:ln>
          </p:spPr>
        </p:pic>
      </p:grpSp>
      <p:sp>
        <p:nvSpPr>
          <p:cNvPr id="129" name="Google Shape;129;p20"/>
          <p:cNvSpPr txBox="1"/>
          <p:nvPr/>
        </p:nvSpPr>
        <p:spPr>
          <a:xfrm>
            <a:off x="162975" y="2288400"/>
            <a:ext cx="4378200" cy="76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u="sng">
                <a:solidFill>
                  <a:srgbClr val="FF0000"/>
                </a:solidFill>
                <a:latin typeface="Imprima"/>
                <a:ea typeface="Imprima"/>
                <a:cs typeface="Imprima"/>
                <a:sym typeface="Imprima"/>
              </a:rPr>
              <a:t>Explore orchestral language for this collection of sounds</a:t>
            </a: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a:solidFill>
                  <a:srgbClr val="FF0000"/>
                </a:solidFill>
                <a:latin typeface="Imprima"/>
                <a:ea typeface="Imprima"/>
                <a:cs typeface="Imprima"/>
                <a:sym typeface="Imprima"/>
              </a:rPr>
              <a:t>e.g. symphony, chorus, ensemble, choir.</a:t>
            </a:r>
            <a:endParaRPr>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u="sng">
              <a:solidFill>
                <a:srgbClr val="FF0000"/>
              </a:solidFill>
              <a:latin typeface="Imprima"/>
              <a:ea typeface="Imprima"/>
              <a:cs typeface="Imprima"/>
              <a:sym typeface="Imprima"/>
            </a:endParaRPr>
          </a:p>
          <a:p>
            <a:pPr marL="0" lvl="0" indent="0" algn="l" rtl="0">
              <a:spcBef>
                <a:spcPts val="0"/>
              </a:spcBef>
              <a:spcAft>
                <a:spcPts val="0"/>
              </a:spcAft>
              <a:buNone/>
            </a:pPr>
            <a:endParaRPr sz="1200" u="sng">
              <a:solidFill>
                <a:srgbClr val="FF0000"/>
              </a:solidFill>
              <a:latin typeface="Imprima"/>
              <a:ea typeface="Imprima"/>
              <a:cs typeface="Imprima"/>
              <a:sym typeface="Imprima"/>
            </a:endParaRPr>
          </a:p>
        </p:txBody>
      </p:sp>
      <p:sp>
        <p:nvSpPr>
          <p:cNvPr id="130" name="Google Shape;130;p20"/>
          <p:cNvSpPr txBox="1">
            <a:spLocks noGrp="1"/>
          </p:cNvSpPr>
          <p:nvPr>
            <p:ph type="subTitle" idx="3"/>
          </p:nvPr>
        </p:nvSpPr>
        <p:spPr>
          <a:xfrm>
            <a:off x="162975" y="3053700"/>
            <a:ext cx="4199400" cy="492600"/>
          </a:xfrm>
          <a:prstGeom prst="rect">
            <a:avLst/>
          </a:prstGeom>
        </p:spPr>
        <p:txBody>
          <a:bodyPr spcFirstLastPara="1" wrap="square" lIns="91425" tIns="91425" rIns="91425" bIns="91425" anchor="t" anchorCtr="0">
            <a:noAutofit/>
          </a:bodyPr>
          <a:lstStyle>
            <a:lvl1pPr lvl="0" rtl="0">
              <a:spcBef>
                <a:spcPts val="0"/>
              </a:spcBef>
              <a:spcAft>
                <a:spcPts val="0"/>
              </a:spcAft>
              <a:buSzPts val="1300"/>
              <a:buFont typeface="Imprima"/>
              <a:buNone/>
              <a:defRPr sz="13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131" name="Google Shape;131;p20"/>
          <p:cNvSpPr txBox="1"/>
          <p:nvPr/>
        </p:nvSpPr>
        <p:spPr>
          <a:xfrm>
            <a:off x="162975" y="3546300"/>
            <a:ext cx="4378200" cy="76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u="sng">
                <a:solidFill>
                  <a:srgbClr val="FF0000"/>
                </a:solidFill>
                <a:latin typeface="Imprima"/>
                <a:ea typeface="Imprima"/>
                <a:cs typeface="Imprima"/>
                <a:sym typeface="Imprima"/>
              </a:rPr>
              <a:t>Gather ‘foreboding’ adjectives for each of these</a:t>
            </a:r>
            <a:endParaRPr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a:solidFill>
                  <a:srgbClr val="FF0000"/>
                </a:solidFill>
                <a:latin typeface="Imprima"/>
                <a:ea typeface="Imprima"/>
                <a:cs typeface="Imprima"/>
                <a:sym typeface="Imprima"/>
              </a:rPr>
              <a:t>e.g. sinister symphony, ominous chorus, eerie ensemble, menacing choir.</a:t>
            </a:r>
            <a:endParaRPr sz="1200" u="sng">
              <a:solidFill>
                <a:srgbClr val="FF0000"/>
              </a:solidFill>
              <a:latin typeface="Imprima"/>
              <a:ea typeface="Imprima"/>
              <a:cs typeface="Imprima"/>
              <a:sym typeface="Imprima"/>
            </a:endParaRPr>
          </a:p>
        </p:txBody>
      </p:sp>
      <p:sp>
        <p:nvSpPr>
          <p:cNvPr id="132" name="Google Shape;132;p20"/>
          <p:cNvSpPr txBox="1">
            <a:spLocks noGrp="1"/>
          </p:cNvSpPr>
          <p:nvPr>
            <p:ph type="subTitle" idx="4"/>
          </p:nvPr>
        </p:nvSpPr>
        <p:spPr>
          <a:xfrm>
            <a:off x="162975" y="4311600"/>
            <a:ext cx="4199400" cy="492600"/>
          </a:xfrm>
          <a:prstGeom prst="rect">
            <a:avLst/>
          </a:prstGeom>
        </p:spPr>
        <p:txBody>
          <a:bodyPr spcFirstLastPara="1" wrap="square" lIns="91425" tIns="91425" rIns="91425" bIns="91425" anchor="t" anchorCtr="0">
            <a:noAutofit/>
          </a:bodyPr>
          <a:lstStyle>
            <a:lvl1pPr lvl="0" rtl="0">
              <a:spcBef>
                <a:spcPts val="0"/>
              </a:spcBef>
              <a:spcAft>
                <a:spcPts val="0"/>
              </a:spcAft>
              <a:buSzPts val="1300"/>
              <a:buFont typeface="Imprima"/>
              <a:buNone/>
              <a:defRPr sz="13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unk 3.2">
  <p:cSld name="BLANK_4_2_1_1">
    <p:bg>
      <p:bgPr>
        <a:solidFill>
          <a:srgbClr val="CFE2F3"/>
        </a:solidFill>
        <a:effectLst/>
      </p:bgPr>
    </p:bg>
    <p:spTree>
      <p:nvGrpSpPr>
        <p:cNvPr id="1" name="Shape 133"/>
        <p:cNvGrpSpPr/>
        <p:nvPr/>
      </p:nvGrpSpPr>
      <p:grpSpPr>
        <a:xfrm>
          <a:off x="0" y="0"/>
          <a:ext cx="0" cy="0"/>
          <a:chOff x="0" y="0"/>
          <a:chExt cx="0" cy="0"/>
        </a:xfrm>
      </p:grpSpPr>
      <p:sp>
        <p:nvSpPr>
          <p:cNvPr id="134" name="Google Shape;134;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cxnSp>
        <p:nvCxnSpPr>
          <p:cNvPr id="135" name="Google Shape;135;p21"/>
          <p:cNvCxnSpPr>
            <a:stCxn id="136" idx="2"/>
          </p:cNvCxnSpPr>
          <p:nvPr/>
        </p:nvCxnSpPr>
        <p:spPr>
          <a:xfrm>
            <a:off x="4572000" y="949350"/>
            <a:ext cx="42600" cy="4206300"/>
          </a:xfrm>
          <a:prstGeom prst="straightConnector1">
            <a:avLst/>
          </a:prstGeom>
          <a:noFill/>
          <a:ln w="38100" cap="flat" cmpd="sng">
            <a:solidFill>
              <a:schemeClr val="dk2"/>
            </a:solidFill>
            <a:prstDash val="solid"/>
            <a:round/>
            <a:headEnd type="none" w="med" len="med"/>
            <a:tailEnd type="none" w="med" len="med"/>
          </a:ln>
        </p:spPr>
      </p:cxnSp>
      <p:grpSp>
        <p:nvGrpSpPr>
          <p:cNvPr id="137" name="Google Shape;137;p21"/>
          <p:cNvGrpSpPr/>
          <p:nvPr/>
        </p:nvGrpSpPr>
        <p:grpSpPr>
          <a:xfrm>
            <a:off x="5436272" y="720999"/>
            <a:ext cx="2929578" cy="393601"/>
            <a:chOff x="5436272" y="720999"/>
            <a:chExt cx="2929578" cy="393601"/>
          </a:xfrm>
        </p:grpSpPr>
        <p:pic>
          <p:nvPicPr>
            <p:cNvPr id="138" name="Google Shape;138;p21"/>
            <p:cNvPicPr preferRelativeResize="0"/>
            <p:nvPr/>
          </p:nvPicPr>
          <p:blipFill rotWithShape="1">
            <a:blip r:embed="rId2">
              <a:alphaModFix/>
            </a:blip>
            <a:srcRect l="1152" r="1152"/>
            <a:stretch/>
          </p:blipFill>
          <p:spPr>
            <a:xfrm>
              <a:off x="5436272" y="721000"/>
              <a:ext cx="393600" cy="393601"/>
            </a:xfrm>
            <a:prstGeom prst="rect">
              <a:avLst/>
            </a:prstGeom>
            <a:noFill/>
            <a:ln>
              <a:noFill/>
            </a:ln>
          </p:spPr>
        </p:pic>
        <p:sp>
          <p:nvSpPr>
            <p:cNvPr id="139" name="Google Shape;139;p21"/>
            <p:cNvSpPr txBox="1"/>
            <p:nvPr/>
          </p:nvSpPr>
          <p:spPr>
            <a:xfrm>
              <a:off x="5878250" y="720999"/>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Writing Side</a:t>
              </a:r>
              <a:endParaRPr b="1" u="sng">
                <a:latin typeface="Imprima"/>
                <a:ea typeface="Imprima"/>
                <a:cs typeface="Imprima"/>
                <a:sym typeface="Imprima"/>
              </a:endParaRPr>
            </a:p>
          </p:txBody>
        </p:sp>
      </p:grpSp>
      <p:sp>
        <p:nvSpPr>
          <p:cNvPr id="140" name="Google Shape;140;p21"/>
          <p:cNvSpPr txBox="1"/>
          <p:nvPr/>
        </p:nvSpPr>
        <p:spPr>
          <a:xfrm>
            <a:off x="4710875" y="1204975"/>
            <a:ext cx="42834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Imprima"/>
                <a:ea typeface="Imprima"/>
                <a:cs typeface="Imprima"/>
                <a:sym typeface="Imprima"/>
              </a:rPr>
              <a:t>My sentence</a:t>
            </a:r>
            <a:endParaRPr u="sng">
              <a:latin typeface="Imprima"/>
              <a:ea typeface="Imprima"/>
              <a:cs typeface="Imprima"/>
              <a:sym typeface="Imprima"/>
            </a:endParaRPr>
          </a:p>
          <a:p>
            <a:pPr marL="0" lvl="0" indent="0" algn="l" rtl="0">
              <a:spcBef>
                <a:spcPts val="0"/>
              </a:spcBef>
              <a:spcAft>
                <a:spcPts val="0"/>
              </a:spcAft>
              <a:buNone/>
            </a:pPr>
            <a:endParaRPr sz="1000">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sz="1300">
                <a:solidFill>
                  <a:srgbClr val="0000FF"/>
                </a:solidFill>
                <a:latin typeface="Imprima"/>
                <a:ea typeface="Imprima"/>
                <a:cs typeface="Imprima"/>
                <a:sym typeface="Imprima"/>
              </a:rPr>
              <a:t>The night closed in and invaded our dreams.</a:t>
            </a:r>
            <a:r>
              <a:rPr lang="en-GB" sz="1300">
                <a:solidFill>
                  <a:srgbClr val="FF0000"/>
                </a:solidFill>
                <a:latin typeface="Imprima"/>
                <a:ea typeface="Imprima"/>
                <a:cs typeface="Imprima"/>
                <a:sym typeface="Imprima"/>
              </a:rPr>
              <a:t> The dappled leaves became red eyes staring at us. The gnarled roots became evil traps waiting to ensnare us. The overhanging branches became ruthless captors trying to stop us. </a:t>
            </a:r>
            <a:r>
              <a:rPr lang="en-GB" sz="1300">
                <a:solidFill>
                  <a:srgbClr val="0000FF"/>
                </a:solidFill>
                <a:latin typeface="Imprima"/>
                <a:ea typeface="Imprima"/>
                <a:cs typeface="Imprima"/>
                <a:sym typeface="Imprima"/>
              </a:rPr>
              <a:t>One woman was living through the nightmare – wide awake, worried and weeping.</a:t>
            </a:r>
            <a:endParaRPr sz="1300">
              <a:solidFill>
                <a:srgbClr val="0000FF"/>
              </a:solidFill>
              <a:latin typeface="Imprima"/>
              <a:ea typeface="Imprima"/>
              <a:cs typeface="Imprima"/>
              <a:sym typeface="Imprima"/>
            </a:endParaRPr>
          </a:p>
        </p:txBody>
      </p:sp>
      <p:sp>
        <p:nvSpPr>
          <p:cNvPr id="141" name="Google Shape;141;p21"/>
          <p:cNvSpPr txBox="1"/>
          <p:nvPr/>
        </p:nvSpPr>
        <p:spPr>
          <a:xfrm>
            <a:off x="4795013" y="2934088"/>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latin typeface="Imprima"/>
                <a:ea typeface="Imprima"/>
                <a:cs typeface="Imprima"/>
                <a:sym typeface="Imprima"/>
              </a:rPr>
              <a:t>Your sentence(s)</a:t>
            </a:r>
            <a:endParaRPr sz="1200">
              <a:latin typeface="Imprima"/>
              <a:ea typeface="Imprima"/>
              <a:cs typeface="Imprima"/>
              <a:sym typeface="Imprima"/>
            </a:endParaRPr>
          </a:p>
        </p:txBody>
      </p:sp>
      <p:sp>
        <p:nvSpPr>
          <p:cNvPr id="142" name="Google Shape;142;p21"/>
          <p:cNvSpPr txBox="1">
            <a:spLocks noGrp="1"/>
          </p:cNvSpPr>
          <p:nvPr>
            <p:ph type="body" idx="1"/>
          </p:nvPr>
        </p:nvSpPr>
        <p:spPr>
          <a:xfrm>
            <a:off x="4801350" y="3228888"/>
            <a:ext cx="4199400" cy="12792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Font typeface="Imprima"/>
              <a:buChar char="●"/>
              <a:defRPr sz="1200">
                <a:latin typeface="Imprima"/>
                <a:ea typeface="Imprima"/>
                <a:cs typeface="Imprima"/>
                <a:sym typeface="Imprima"/>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43" name="Google Shape;143;p21"/>
          <p:cNvSpPr txBox="1"/>
          <p:nvPr/>
        </p:nvSpPr>
        <p:spPr>
          <a:xfrm>
            <a:off x="333450" y="184050"/>
            <a:ext cx="8477100" cy="76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900" b="1" u="sng">
                <a:latin typeface="Imprima"/>
                <a:ea typeface="Imprima"/>
                <a:cs typeface="Imprima"/>
                <a:sym typeface="Imprima"/>
              </a:rPr>
              <a:t>Plot Point 6</a:t>
            </a:r>
            <a:r>
              <a:rPr lang="en-GB" sz="1900" b="1">
                <a:latin typeface="Imprima"/>
                <a:ea typeface="Imprima"/>
                <a:cs typeface="Imprima"/>
                <a:sym typeface="Imprima"/>
              </a:rPr>
              <a:t> - </a:t>
            </a:r>
            <a:r>
              <a:rPr lang="en-GB" sz="1900">
                <a:latin typeface="Imprima"/>
                <a:ea typeface="Imprima"/>
                <a:cs typeface="Imprima"/>
                <a:sym typeface="Imprima"/>
              </a:rPr>
              <a:t>Night in the forest</a:t>
            </a:r>
            <a:endParaRPr sz="1900">
              <a:latin typeface="Imprima"/>
              <a:ea typeface="Imprima"/>
              <a:cs typeface="Imprima"/>
              <a:sym typeface="Imprima"/>
            </a:endParaRPr>
          </a:p>
          <a:p>
            <a:pPr marL="0" lvl="0" indent="0" algn="ctr" rtl="0">
              <a:spcBef>
                <a:spcPts val="0"/>
              </a:spcBef>
              <a:spcAft>
                <a:spcPts val="0"/>
              </a:spcAft>
              <a:buNone/>
            </a:pPr>
            <a:r>
              <a:rPr lang="en-GB">
                <a:latin typeface="Imprima"/>
                <a:ea typeface="Imprima"/>
                <a:cs typeface="Imprima"/>
                <a:sym typeface="Imprima"/>
              </a:rPr>
              <a:t>Key Learning - Dream sequence</a:t>
            </a:r>
            <a:endParaRPr>
              <a:latin typeface="Imprima"/>
              <a:ea typeface="Imprima"/>
              <a:cs typeface="Imprima"/>
              <a:sym typeface="Imprima"/>
            </a:endParaRPr>
          </a:p>
        </p:txBody>
      </p:sp>
      <p:grpSp>
        <p:nvGrpSpPr>
          <p:cNvPr id="144" name="Google Shape;144;p21"/>
          <p:cNvGrpSpPr/>
          <p:nvPr/>
        </p:nvGrpSpPr>
        <p:grpSpPr>
          <a:xfrm>
            <a:off x="1438275" y="720999"/>
            <a:ext cx="2881208" cy="393600"/>
            <a:chOff x="1438275" y="720999"/>
            <a:chExt cx="2881208" cy="393600"/>
          </a:xfrm>
        </p:grpSpPr>
        <p:pic>
          <p:nvPicPr>
            <p:cNvPr id="145" name="Google Shape;145;p21"/>
            <p:cNvPicPr preferRelativeResize="0"/>
            <p:nvPr/>
          </p:nvPicPr>
          <p:blipFill>
            <a:blip r:embed="rId3">
              <a:alphaModFix/>
            </a:blip>
            <a:stretch>
              <a:fillRect/>
            </a:stretch>
          </p:blipFill>
          <p:spPr>
            <a:xfrm>
              <a:off x="1438275" y="721000"/>
              <a:ext cx="393600" cy="393600"/>
            </a:xfrm>
            <a:prstGeom prst="rect">
              <a:avLst/>
            </a:prstGeom>
            <a:noFill/>
            <a:ln>
              <a:noFill/>
            </a:ln>
          </p:spPr>
        </p:pic>
        <p:sp>
          <p:nvSpPr>
            <p:cNvPr id="146" name="Google Shape;146;p21"/>
            <p:cNvSpPr txBox="1"/>
            <p:nvPr/>
          </p:nvSpPr>
          <p:spPr>
            <a:xfrm>
              <a:off x="1831883" y="720999"/>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Thinking Side</a:t>
              </a:r>
              <a:endParaRPr b="1" u="sng">
                <a:latin typeface="Imprima"/>
                <a:ea typeface="Imprima"/>
                <a:cs typeface="Imprima"/>
                <a:sym typeface="Imprima"/>
              </a:endParaRPr>
            </a:p>
          </p:txBody>
        </p:sp>
      </p:grpSp>
      <p:sp>
        <p:nvSpPr>
          <p:cNvPr id="147" name="Google Shape;147;p21"/>
          <p:cNvSpPr txBox="1"/>
          <p:nvPr/>
        </p:nvSpPr>
        <p:spPr>
          <a:xfrm>
            <a:off x="192275" y="1481225"/>
            <a:ext cx="41151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u="sng">
                <a:solidFill>
                  <a:srgbClr val="FF0000"/>
                </a:solidFill>
                <a:latin typeface="Imprima"/>
                <a:ea typeface="Imprima"/>
                <a:cs typeface="Imprima"/>
                <a:sym typeface="Imprima"/>
              </a:rPr>
              <a:t>Make a list of nouns/items from the forest</a:t>
            </a:r>
            <a:endParaRPr sz="1600"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endParaRPr sz="1600" u="sng">
              <a:solidFill>
                <a:srgbClr val="FF0000"/>
              </a:solidFill>
              <a:latin typeface="Imprima"/>
              <a:ea typeface="Imprima"/>
              <a:cs typeface="Imprima"/>
              <a:sym typeface="Imprima"/>
            </a:endParaRPr>
          </a:p>
          <a:p>
            <a:pPr marL="0" lvl="0" indent="0" algn="l" rtl="0">
              <a:spcBef>
                <a:spcPts val="0"/>
              </a:spcBef>
              <a:spcAft>
                <a:spcPts val="0"/>
              </a:spcAft>
              <a:buClr>
                <a:schemeClr val="dk1"/>
              </a:buClr>
              <a:buSzPts val="1100"/>
              <a:buFont typeface="Arial"/>
              <a:buNone/>
            </a:pPr>
            <a:r>
              <a:rPr lang="en-GB" sz="1600">
                <a:solidFill>
                  <a:srgbClr val="FF0000"/>
                </a:solidFill>
                <a:latin typeface="Imprima"/>
                <a:ea typeface="Imprima"/>
                <a:cs typeface="Imprima"/>
                <a:sym typeface="Imprima"/>
              </a:rPr>
              <a:t>e.g. leaves, ferns, twigs, roots, branches, canopy, climbers.</a:t>
            </a:r>
            <a:endParaRPr sz="1300">
              <a:solidFill>
                <a:srgbClr val="FF0000"/>
              </a:solidFill>
              <a:latin typeface="Imprima"/>
              <a:ea typeface="Imprima"/>
              <a:cs typeface="Imprima"/>
              <a:sym typeface="Imprima"/>
            </a:endParaRPr>
          </a:p>
        </p:txBody>
      </p:sp>
      <p:sp>
        <p:nvSpPr>
          <p:cNvPr id="148" name="Google Shape;148;p21"/>
          <p:cNvSpPr txBox="1">
            <a:spLocks noGrp="1"/>
          </p:cNvSpPr>
          <p:nvPr>
            <p:ph type="subTitle" idx="2"/>
          </p:nvPr>
        </p:nvSpPr>
        <p:spPr>
          <a:xfrm>
            <a:off x="323500" y="2641850"/>
            <a:ext cx="3924900" cy="10137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Imprima"/>
              <a:buNone/>
              <a:defRPr sz="1600">
                <a:latin typeface="Imprima"/>
                <a:ea typeface="Imprima"/>
                <a:cs typeface="Imprima"/>
                <a:sym typeface="Imprima"/>
              </a:defRPr>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grpSp>
        <p:nvGrpSpPr>
          <p:cNvPr id="149" name="Google Shape;149;p21"/>
          <p:cNvGrpSpPr/>
          <p:nvPr/>
        </p:nvGrpSpPr>
        <p:grpSpPr>
          <a:xfrm>
            <a:off x="7235522" y="130166"/>
            <a:ext cx="1746788" cy="674956"/>
            <a:chOff x="0" y="1566875"/>
            <a:chExt cx="6496050" cy="2486025"/>
          </a:xfrm>
        </p:grpSpPr>
        <p:pic>
          <p:nvPicPr>
            <p:cNvPr id="150" name="Google Shape;150;p21"/>
            <p:cNvPicPr preferRelativeResize="0"/>
            <p:nvPr/>
          </p:nvPicPr>
          <p:blipFill>
            <a:blip r:embed="rId4">
              <a:alphaModFix/>
            </a:blip>
            <a:stretch>
              <a:fillRect/>
            </a:stretch>
          </p:blipFill>
          <p:spPr>
            <a:xfrm>
              <a:off x="0" y="1566875"/>
              <a:ext cx="3257550" cy="2486025"/>
            </a:xfrm>
            <a:prstGeom prst="rect">
              <a:avLst/>
            </a:prstGeom>
            <a:noFill/>
            <a:ln>
              <a:noFill/>
            </a:ln>
          </p:spPr>
        </p:pic>
        <p:pic>
          <p:nvPicPr>
            <p:cNvPr id="151" name="Google Shape;151;p21"/>
            <p:cNvPicPr preferRelativeResize="0"/>
            <p:nvPr/>
          </p:nvPicPr>
          <p:blipFill rotWithShape="1">
            <a:blip r:embed="rId5">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hunk in Full">
  <p:cSld name="BLANK_4_2_1_1_1">
    <p:bg>
      <p:bgPr>
        <a:solidFill>
          <a:srgbClr val="CFE2F3"/>
        </a:solidFill>
        <a:effectLst/>
      </p:bgPr>
    </p:bg>
    <p:spTree>
      <p:nvGrpSpPr>
        <p:cNvPr id="1" name="Shape 152"/>
        <p:cNvGrpSpPr/>
        <p:nvPr/>
      </p:nvGrpSpPr>
      <p:grpSpPr>
        <a:xfrm>
          <a:off x="0" y="0"/>
          <a:ext cx="0" cy="0"/>
          <a:chOff x="0" y="0"/>
          <a:chExt cx="0" cy="0"/>
        </a:xfrm>
      </p:grpSpPr>
      <p:sp>
        <p:nvSpPr>
          <p:cNvPr id="153" name="Google Shape;153;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154" name="Google Shape;154;p22"/>
          <p:cNvSpPr txBox="1"/>
          <p:nvPr/>
        </p:nvSpPr>
        <p:spPr>
          <a:xfrm>
            <a:off x="333450" y="184050"/>
            <a:ext cx="8477100" cy="76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1900" b="1" u="sng">
                <a:solidFill>
                  <a:schemeClr val="dk1"/>
                </a:solidFill>
                <a:latin typeface="Imprima"/>
                <a:ea typeface="Imprima"/>
                <a:cs typeface="Imprima"/>
                <a:sym typeface="Imprima"/>
              </a:rPr>
              <a:t>Plot Point 6</a:t>
            </a:r>
            <a:r>
              <a:rPr lang="en-GB" sz="1900" b="1">
                <a:solidFill>
                  <a:schemeClr val="dk1"/>
                </a:solidFill>
                <a:latin typeface="Imprima"/>
                <a:ea typeface="Imprima"/>
                <a:cs typeface="Imprima"/>
                <a:sym typeface="Imprima"/>
              </a:rPr>
              <a:t> - </a:t>
            </a:r>
            <a:r>
              <a:rPr lang="en-GB" sz="1900">
                <a:solidFill>
                  <a:schemeClr val="dk1"/>
                </a:solidFill>
                <a:latin typeface="Imprima"/>
                <a:ea typeface="Imprima"/>
                <a:cs typeface="Imprima"/>
                <a:sym typeface="Imprima"/>
              </a:rPr>
              <a:t>Night in the forest</a:t>
            </a:r>
            <a:endParaRPr sz="1900">
              <a:solidFill>
                <a:schemeClr val="dk1"/>
              </a:solidFill>
              <a:latin typeface="Imprima"/>
              <a:ea typeface="Imprima"/>
              <a:cs typeface="Imprima"/>
              <a:sym typeface="Imprima"/>
            </a:endParaRPr>
          </a:p>
          <a:p>
            <a:pPr marL="0" lvl="0" indent="0" algn="ctr" rtl="0">
              <a:spcBef>
                <a:spcPts val="0"/>
              </a:spcBef>
              <a:spcAft>
                <a:spcPts val="0"/>
              </a:spcAft>
              <a:buNone/>
            </a:pPr>
            <a:r>
              <a:rPr lang="en-GB">
                <a:solidFill>
                  <a:schemeClr val="dk1"/>
                </a:solidFill>
                <a:latin typeface="Imprima"/>
                <a:ea typeface="Imprima"/>
                <a:cs typeface="Imprima"/>
                <a:sym typeface="Imprima"/>
              </a:rPr>
              <a:t>Key Learning - Complex sentence</a:t>
            </a:r>
            <a:endParaRPr>
              <a:solidFill>
                <a:schemeClr val="dk1"/>
              </a:solidFill>
              <a:latin typeface="Imprima"/>
              <a:ea typeface="Imprima"/>
              <a:cs typeface="Imprima"/>
              <a:sym typeface="Imprima"/>
            </a:endParaRPr>
          </a:p>
          <a:p>
            <a:pPr marL="0" lvl="0" indent="0" algn="ctr" rtl="0">
              <a:spcBef>
                <a:spcPts val="0"/>
              </a:spcBef>
              <a:spcAft>
                <a:spcPts val="0"/>
              </a:spcAft>
              <a:buNone/>
            </a:pPr>
            <a:r>
              <a:rPr lang="en-GB">
                <a:solidFill>
                  <a:schemeClr val="dk1"/>
                </a:solidFill>
                <a:latin typeface="Imprima"/>
                <a:ea typeface="Imprima"/>
                <a:cs typeface="Imprima"/>
                <a:sym typeface="Imprima"/>
              </a:rPr>
              <a:t>Descriptive language - sounds</a:t>
            </a:r>
            <a:endParaRPr>
              <a:solidFill>
                <a:schemeClr val="dk1"/>
              </a:solidFill>
              <a:latin typeface="Imprima"/>
              <a:ea typeface="Imprima"/>
              <a:cs typeface="Imprima"/>
              <a:sym typeface="Imprima"/>
            </a:endParaRPr>
          </a:p>
          <a:p>
            <a:pPr marL="0" lvl="0" indent="0" algn="ctr" rtl="0">
              <a:spcBef>
                <a:spcPts val="0"/>
              </a:spcBef>
              <a:spcAft>
                <a:spcPts val="0"/>
              </a:spcAft>
              <a:buNone/>
            </a:pPr>
            <a:r>
              <a:rPr lang="en-GB">
                <a:solidFill>
                  <a:schemeClr val="dk1"/>
                </a:solidFill>
                <a:latin typeface="Imprima"/>
                <a:ea typeface="Imprima"/>
                <a:cs typeface="Imprima"/>
                <a:sym typeface="Imprima"/>
              </a:rPr>
              <a:t>Dream sequence</a:t>
            </a:r>
            <a:endParaRPr>
              <a:latin typeface="Imprima"/>
              <a:ea typeface="Imprima"/>
              <a:cs typeface="Imprima"/>
              <a:sym typeface="Imprima"/>
            </a:endParaRPr>
          </a:p>
        </p:txBody>
      </p:sp>
      <p:cxnSp>
        <p:nvCxnSpPr>
          <p:cNvPr id="155" name="Google Shape;155;p22"/>
          <p:cNvCxnSpPr/>
          <p:nvPr/>
        </p:nvCxnSpPr>
        <p:spPr>
          <a:xfrm>
            <a:off x="4578675" y="1430075"/>
            <a:ext cx="36000" cy="3725700"/>
          </a:xfrm>
          <a:prstGeom prst="straightConnector1">
            <a:avLst/>
          </a:prstGeom>
          <a:noFill/>
          <a:ln w="38100" cap="flat" cmpd="sng">
            <a:solidFill>
              <a:schemeClr val="dk2"/>
            </a:solidFill>
            <a:prstDash val="solid"/>
            <a:round/>
            <a:headEnd type="none" w="med" len="med"/>
            <a:tailEnd type="none" w="med" len="med"/>
          </a:ln>
        </p:spPr>
      </p:cxnSp>
      <p:sp>
        <p:nvSpPr>
          <p:cNvPr id="156" name="Google Shape;156;p22"/>
          <p:cNvSpPr txBox="1"/>
          <p:nvPr/>
        </p:nvSpPr>
        <p:spPr>
          <a:xfrm>
            <a:off x="210950" y="1657625"/>
            <a:ext cx="4115100" cy="279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a:solidFill>
                  <a:srgbClr val="0000FF"/>
                </a:solidFill>
                <a:latin typeface="Imprima"/>
                <a:ea typeface="Imprima"/>
                <a:cs typeface="Imprima"/>
                <a:sym typeface="Imprima"/>
              </a:rPr>
              <a:t>We decided to rest in the forest. </a:t>
            </a:r>
            <a:r>
              <a:rPr lang="en-GB" sz="1600">
                <a:solidFill>
                  <a:srgbClr val="FF0000"/>
                </a:solidFill>
                <a:latin typeface="Imprima"/>
                <a:ea typeface="Imprima"/>
                <a:cs typeface="Imprima"/>
                <a:sym typeface="Imprima"/>
              </a:rPr>
              <a:t>Cradled in Mother’s arms, her safe smell quelled most of our fears. We drifted off to sleep to the sinister symphony of the forest: hoots of owls, howls of wolves, shrieks of strangers. </a:t>
            </a:r>
            <a:r>
              <a:rPr lang="en-GB" sz="1600">
                <a:solidFill>
                  <a:srgbClr val="0000FF"/>
                </a:solidFill>
                <a:latin typeface="Imprima"/>
                <a:ea typeface="Imprima"/>
                <a:cs typeface="Imprima"/>
                <a:sym typeface="Imprima"/>
              </a:rPr>
              <a:t>The night closed in and invaded our dreams.</a:t>
            </a:r>
            <a:r>
              <a:rPr lang="en-GB" sz="1600">
                <a:solidFill>
                  <a:srgbClr val="FF0000"/>
                </a:solidFill>
                <a:latin typeface="Imprima"/>
                <a:ea typeface="Imprima"/>
                <a:cs typeface="Imprima"/>
                <a:sym typeface="Imprima"/>
              </a:rPr>
              <a:t> The dappled leaves became red eyes staring at us. The gnarled roots became evil traps waiting to ensnare us. The overhanging branches became ruthless captors trying to stop us. </a:t>
            </a:r>
            <a:r>
              <a:rPr lang="en-GB" sz="1600">
                <a:solidFill>
                  <a:srgbClr val="0000FF"/>
                </a:solidFill>
                <a:latin typeface="Imprima"/>
                <a:ea typeface="Imprima"/>
                <a:cs typeface="Imprima"/>
                <a:sym typeface="Imprima"/>
              </a:rPr>
              <a:t>One woman was living through the nightmare – wide awake, worried and weeping.</a:t>
            </a:r>
            <a:endParaRPr sz="1600">
              <a:solidFill>
                <a:srgbClr val="FF0000"/>
              </a:solidFill>
              <a:latin typeface="Imprima"/>
              <a:ea typeface="Imprima"/>
              <a:cs typeface="Imprima"/>
              <a:sym typeface="Imprima"/>
            </a:endParaRPr>
          </a:p>
        </p:txBody>
      </p:sp>
      <p:sp>
        <p:nvSpPr>
          <p:cNvPr id="157" name="Google Shape;157;p22"/>
          <p:cNvSpPr txBox="1">
            <a:spLocks noGrp="1"/>
          </p:cNvSpPr>
          <p:nvPr>
            <p:ph type="body" idx="1"/>
          </p:nvPr>
        </p:nvSpPr>
        <p:spPr>
          <a:xfrm>
            <a:off x="4746050" y="2318563"/>
            <a:ext cx="4199400" cy="25725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Font typeface="Imprima"/>
              <a:buChar char="●"/>
              <a:defRPr sz="1200">
                <a:latin typeface="Imprima"/>
                <a:ea typeface="Imprima"/>
                <a:cs typeface="Imprima"/>
                <a:sym typeface="Imprima"/>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58" name="Google Shape;158;p22"/>
          <p:cNvSpPr txBox="1"/>
          <p:nvPr/>
        </p:nvSpPr>
        <p:spPr>
          <a:xfrm>
            <a:off x="240350" y="1189025"/>
            <a:ext cx="4085700" cy="46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rima"/>
                <a:ea typeface="Imprima"/>
                <a:cs typeface="Imprima"/>
                <a:sym typeface="Imprima"/>
              </a:rPr>
              <a:t>Finally, this is my chunk of writing in full.</a:t>
            </a:r>
            <a:endParaRPr>
              <a:latin typeface="Imprima"/>
              <a:ea typeface="Imprima"/>
              <a:cs typeface="Imprima"/>
              <a:sym typeface="Imprima"/>
            </a:endParaRPr>
          </a:p>
        </p:txBody>
      </p:sp>
      <p:sp>
        <p:nvSpPr>
          <p:cNvPr id="159" name="Google Shape;159;p22"/>
          <p:cNvSpPr txBox="1"/>
          <p:nvPr/>
        </p:nvSpPr>
        <p:spPr>
          <a:xfrm>
            <a:off x="4867300" y="1430075"/>
            <a:ext cx="4085700" cy="46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rima"/>
                <a:ea typeface="Imprima"/>
                <a:cs typeface="Imprima"/>
                <a:sym typeface="Imprima"/>
              </a:rPr>
              <a:t>Write your chunk out in full (you can use copy (ctrl+c) and paste (ctrl+v) to speed things up.</a:t>
            </a:r>
            <a:endParaRPr>
              <a:latin typeface="Imprima"/>
              <a:ea typeface="Imprima"/>
              <a:cs typeface="Imprima"/>
              <a:sym typeface="Imprima"/>
            </a:endParaRPr>
          </a:p>
        </p:txBody>
      </p:sp>
      <p:grpSp>
        <p:nvGrpSpPr>
          <p:cNvPr id="160" name="Google Shape;160;p22"/>
          <p:cNvGrpSpPr/>
          <p:nvPr/>
        </p:nvGrpSpPr>
        <p:grpSpPr>
          <a:xfrm>
            <a:off x="7235522" y="130166"/>
            <a:ext cx="1746788" cy="674956"/>
            <a:chOff x="0" y="1566875"/>
            <a:chExt cx="6496050" cy="2486025"/>
          </a:xfrm>
        </p:grpSpPr>
        <p:pic>
          <p:nvPicPr>
            <p:cNvPr id="161" name="Google Shape;161;p22"/>
            <p:cNvPicPr preferRelativeResize="0"/>
            <p:nvPr/>
          </p:nvPicPr>
          <p:blipFill>
            <a:blip r:embed="rId2">
              <a:alphaModFix/>
            </a:blip>
            <a:stretch>
              <a:fillRect/>
            </a:stretch>
          </p:blipFill>
          <p:spPr>
            <a:xfrm>
              <a:off x="0" y="1566875"/>
              <a:ext cx="3257550" cy="2486025"/>
            </a:xfrm>
            <a:prstGeom prst="rect">
              <a:avLst/>
            </a:prstGeom>
            <a:noFill/>
            <a:ln>
              <a:noFill/>
            </a:ln>
          </p:spPr>
        </p:pic>
        <p:pic>
          <p:nvPicPr>
            <p:cNvPr id="162" name="Google Shape;162;p22"/>
            <p:cNvPicPr preferRelativeResize="0"/>
            <p:nvPr/>
          </p:nvPicPr>
          <p:blipFill rotWithShape="1">
            <a:blip r:embed="rId3">
              <a:alphaModFix/>
            </a:blip>
            <a:srcRect t="764"/>
            <a:stretch/>
          </p:blipFill>
          <p:spPr>
            <a:xfrm>
              <a:off x="3257550" y="1566875"/>
              <a:ext cx="3238500" cy="2486025"/>
            </a:xfrm>
            <a:prstGeom prst="rect">
              <a:avLst/>
            </a:prstGeom>
            <a:noFill/>
            <a:ln>
              <a:noFill/>
            </a:ln>
          </p:spPr>
        </p:pic>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hunk 1.2">
  <p:cSld name="BLANK_4_1">
    <p:bg>
      <p:bgPr>
        <a:solidFill>
          <a:srgbClr val="CFE2F3"/>
        </a:solidFill>
        <a:effectLst/>
      </p:bgPr>
    </p:bg>
    <p:spTree>
      <p:nvGrpSpPr>
        <p:cNvPr id="1" name="Shape 163"/>
        <p:cNvGrpSpPr/>
        <p:nvPr/>
      </p:nvGrpSpPr>
      <p:grpSpPr>
        <a:xfrm>
          <a:off x="0" y="0"/>
          <a:ext cx="0" cy="0"/>
          <a:chOff x="0" y="0"/>
          <a:chExt cx="0" cy="0"/>
        </a:xfrm>
      </p:grpSpPr>
      <p:sp>
        <p:nvSpPr>
          <p:cNvPr id="164" name="Google Shape;164;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165" name="Google Shape;165;p23"/>
          <p:cNvSpPr txBox="1"/>
          <p:nvPr/>
        </p:nvSpPr>
        <p:spPr>
          <a:xfrm>
            <a:off x="333450" y="184050"/>
            <a:ext cx="8477100" cy="49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b="1" u="sng">
                <a:latin typeface="Imprima"/>
                <a:ea typeface="Imprima"/>
                <a:cs typeface="Imprima"/>
                <a:sym typeface="Imprima"/>
              </a:rPr>
              <a:t>Plot Point 1</a:t>
            </a:r>
            <a:r>
              <a:rPr lang="en-GB" sz="1800">
                <a:latin typeface="Imprima"/>
                <a:ea typeface="Imprima"/>
                <a:cs typeface="Imprima"/>
                <a:sym typeface="Imprima"/>
              </a:rPr>
              <a:t> - War Changes Everything</a:t>
            </a:r>
            <a:endParaRPr sz="18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a:p>
            <a:pPr marL="0" lvl="0" indent="0" algn="ctr" rtl="0">
              <a:spcBef>
                <a:spcPts val="0"/>
              </a:spcBef>
              <a:spcAft>
                <a:spcPts val="0"/>
              </a:spcAft>
              <a:buNone/>
            </a:pPr>
            <a:endParaRPr sz="2600">
              <a:latin typeface="Imprima"/>
              <a:ea typeface="Imprima"/>
              <a:cs typeface="Imprima"/>
              <a:sym typeface="Imprima"/>
            </a:endParaRPr>
          </a:p>
        </p:txBody>
      </p:sp>
      <p:pic>
        <p:nvPicPr>
          <p:cNvPr id="166" name="Google Shape;166;p23"/>
          <p:cNvPicPr preferRelativeResize="0"/>
          <p:nvPr/>
        </p:nvPicPr>
        <p:blipFill>
          <a:blip r:embed="rId2">
            <a:alphaModFix/>
          </a:blip>
          <a:stretch>
            <a:fillRect/>
          </a:stretch>
        </p:blipFill>
        <p:spPr>
          <a:xfrm>
            <a:off x="6825675" y="184050"/>
            <a:ext cx="2195474" cy="848250"/>
          </a:xfrm>
          <a:prstGeom prst="rect">
            <a:avLst/>
          </a:prstGeom>
          <a:noFill/>
          <a:ln>
            <a:noFill/>
          </a:ln>
        </p:spPr>
      </p:pic>
      <p:sp>
        <p:nvSpPr>
          <p:cNvPr id="167" name="Google Shape;167;p23"/>
          <p:cNvSpPr txBox="1"/>
          <p:nvPr/>
        </p:nvSpPr>
        <p:spPr>
          <a:xfrm>
            <a:off x="172525" y="1231475"/>
            <a:ext cx="8848500" cy="131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rima"/>
                <a:ea typeface="Imprima"/>
                <a:cs typeface="Imprima"/>
                <a:sym typeface="Imprima"/>
              </a:rPr>
              <a:t>Each day we will complete 3 ‘chunks’ of writing - 3 sentences which will make up the minimum amount needed for each paragraph. Each slide will be split into two halves - a thinking side and a writing side (see below). On the thinking side we will work together to gather vocabulary for you to use in your sentences which you will write on the writing side. You can use dictionaries/thesauruses to help you - it’s not a test of your memories. I will model each sentence and you can use this, together with the gathered vocabulary, to create your own sentence. If you find writing easier, you may ‘deepen the moment’, but you MUST NOT write ahead of me.</a:t>
            </a:r>
            <a:endParaRPr>
              <a:latin typeface="Imprima"/>
              <a:ea typeface="Imprima"/>
              <a:cs typeface="Imprima"/>
              <a:sym typeface="Imprima"/>
            </a:endParaRPr>
          </a:p>
          <a:p>
            <a:pPr marL="0" lvl="0" indent="0" algn="l" rtl="0">
              <a:spcBef>
                <a:spcPts val="0"/>
              </a:spcBef>
              <a:spcAft>
                <a:spcPts val="0"/>
              </a:spcAft>
              <a:buNone/>
            </a:pPr>
            <a:endParaRPr>
              <a:latin typeface="Imprima"/>
              <a:ea typeface="Imprima"/>
              <a:cs typeface="Imprima"/>
              <a:sym typeface="Imprima"/>
            </a:endParaRPr>
          </a:p>
          <a:p>
            <a:pPr marL="0" lvl="0" indent="0" algn="l" rtl="0">
              <a:spcBef>
                <a:spcPts val="0"/>
              </a:spcBef>
              <a:spcAft>
                <a:spcPts val="0"/>
              </a:spcAft>
              <a:buNone/>
            </a:pPr>
            <a:r>
              <a:rPr lang="en-GB">
                <a:latin typeface="Imprima"/>
                <a:ea typeface="Imprima"/>
                <a:cs typeface="Imprima"/>
                <a:sym typeface="Imprima"/>
              </a:rPr>
              <a:t>It may seem complicated at the moment, but stick with it - I promise you it will get easier!</a:t>
            </a:r>
            <a:endParaRPr>
              <a:latin typeface="Imprima"/>
              <a:ea typeface="Imprima"/>
              <a:cs typeface="Imprima"/>
              <a:sym typeface="Imprima"/>
            </a:endParaRPr>
          </a:p>
        </p:txBody>
      </p:sp>
      <p:cxnSp>
        <p:nvCxnSpPr>
          <p:cNvPr id="168" name="Google Shape;168;p23"/>
          <p:cNvCxnSpPr/>
          <p:nvPr/>
        </p:nvCxnSpPr>
        <p:spPr>
          <a:xfrm>
            <a:off x="4602700" y="3328850"/>
            <a:ext cx="12000" cy="1826700"/>
          </a:xfrm>
          <a:prstGeom prst="straightConnector1">
            <a:avLst/>
          </a:prstGeom>
          <a:noFill/>
          <a:ln w="38100" cap="flat" cmpd="sng">
            <a:solidFill>
              <a:schemeClr val="dk2"/>
            </a:solidFill>
            <a:prstDash val="solid"/>
            <a:round/>
            <a:headEnd type="none" w="med" len="med"/>
            <a:tailEnd type="none" w="med" len="med"/>
          </a:ln>
        </p:spPr>
      </p:cxnSp>
      <p:pic>
        <p:nvPicPr>
          <p:cNvPr id="169" name="Google Shape;169;p23"/>
          <p:cNvPicPr preferRelativeResize="0"/>
          <p:nvPr/>
        </p:nvPicPr>
        <p:blipFill>
          <a:blip r:embed="rId3">
            <a:alphaModFix/>
          </a:blip>
          <a:stretch>
            <a:fillRect/>
          </a:stretch>
        </p:blipFill>
        <p:spPr>
          <a:xfrm>
            <a:off x="884749" y="3100299"/>
            <a:ext cx="548700" cy="548700"/>
          </a:xfrm>
          <a:prstGeom prst="rect">
            <a:avLst/>
          </a:prstGeom>
          <a:noFill/>
          <a:ln>
            <a:noFill/>
          </a:ln>
        </p:spPr>
      </p:pic>
      <p:sp>
        <p:nvSpPr>
          <p:cNvPr id="170" name="Google Shape;170;p23"/>
          <p:cNvSpPr txBox="1"/>
          <p:nvPr/>
        </p:nvSpPr>
        <p:spPr>
          <a:xfrm>
            <a:off x="1418075" y="3172625"/>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Thinking Side</a:t>
            </a:r>
            <a:endParaRPr b="1" u="sng">
              <a:latin typeface="Imprima"/>
              <a:ea typeface="Imprima"/>
              <a:cs typeface="Imprima"/>
              <a:sym typeface="Imprima"/>
            </a:endParaRPr>
          </a:p>
        </p:txBody>
      </p:sp>
      <p:pic>
        <p:nvPicPr>
          <p:cNvPr id="171" name="Google Shape;171;p23"/>
          <p:cNvPicPr preferRelativeResize="0"/>
          <p:nvPr/>
        </p:nvPicPr>
        <p:blipFill rotWithShape="1">
          <a:blip r:embed="rId4">
            <a:alphaModFix/>
          </a:blip>
          <a:srcRect l="1152" r="1152"/>
          <a:stretch/>
        </p:blipFill>
        <p:spPr>
          <a:xfrm>
            <a:off x="5451524" y="3172624"/>
            <a:ext cx="548700" cy="548699"/>
          </a:xfrm>
          <a:prstGeom prst="rect">
            <a:avLst/>
          </a:prstGeom>
          <a:noFill/>
          <a:ln>
            <a:noFill/>
          </a:ln>
        </p:spPr>
      </p:pic>
      <p:sp>
        <p:nvSpPr>
          <p:cNvPr id="172" name="Google Shape;172;p23"/>
          <p:cNvSpPr txBox="1"/>
          <p:nvPr/>
        </p:nvSpPr>
        <p:spPr>
          <a:xfrm>
            <a:off x="5984850" y="3244950"/>
            <a:ext cx="2487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latin typeface="Imprima"/>
                <a:ea typeface="Imprima"/>
                <a:cs typeface="Imprima"/>
                <a:sym typeface="Imprima"/>
              </a:rPr>
              <a:t>Writing Side</a:t>
            </a:r>
            <a:endParaRPr b="1" u="sng">
              <a:latin typeface="Imprima"/>
              <a:ea typeface="Imprima"/>
              <a:cs typeface="Imprima"/>
              <a:sym typeface="Imprima"/>
            </a:endParaRPr>
          </a:p>
        </p:txBody>
      </p:sp>
      <p:cxnSp>
        <p:nvCxnSpPr>
          <p:cNvPr id="173" name="Google Shape;173;p23"/>
          <p:cNvCxnSpPr/>
          <p:nvPr/>
        </p:nvCxnSpPr>
        <p:spPr>
          <a:xfrm>
            <a:off x="1994900" y="3785525"/>
            <a:ext cx="0" cy="1346100"/>
          </a:xfrm>
          <a:prstGeom prst="straightConnector1">
            <a:avLst/>
          </a:prstGeom>
          <a:noFill/>
          <a:ln w="19050" cap="flat" cmpd="sng">
            <a:solidFill>
              <a:schemeClr val="dk2"/>
            </a:solidFill>
            <a:prstDash val="solid"/>
            <a:round/>
            <a:headEnd type="none" w="med" len="med"/>
            <a:tailEnd type="none" w="med" len="med"/>
          </a:ln>
        </p:spPr>
      </p:cxnSp>
      <p:sp>
        <p:nvSpPr>
          <p:cNvPr id="174" name="Google Shape;174;p23"/>
          <p:cNvSpPr txBox="1"/>
          <p:nvPr/>
        </p:nvSpPr>
        <p:spPr>
          <a:xfrm>
            <a:off x="156225" y="3749475"/>
            <a:ext cx="1670400" cy="33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Imprima"/>
                <a:ea typeface="Imprima"/>
                <a:cs typeface="Imprima"/>
                <a:sym typeface="Imprima"/>
              </a:rPr>
              <a:t>Synonyms for war starting</a:t>
            </a:r>
            <a:endParaRPr sz="1000">
              <a:latin typeface="Imprima"/>
              <a:ea typeface="Imprima"/>
              <a:cs typeface="Imprima"/>
              <a:sym typeface="Imprima"/>
            </a:endParaRPr>
          </a:p>
        </p:txBody>
      </p:sp>
      <p:sp>
        <p:nvSpPr>
          <p:cNvPr id="175" name="Google Shape;175;p23"/>
          <p:cNvSpPr txBox="1"/>
          <p:nvPr/>
        </p:nvSpPr>
        <p:spPr>
          <a:xfrm>
            <a:off x="2463600" y="3749475"/>
            <a:ext cx="1670400" cy="33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Imprima"/>
                <a:ea typeface="Imprima"/>
                <a:cs typeface="Imprima"/>
                <a:sym typeface="Imprima"/>
              </a:rPr>
              <a:t>Past tense verbs for these</a:t>
            </a:r>
            <a:endParaRPr sz="1000">
              <a:latin typeface="Imprima"/>
              <a:ea typeface="Imprima"/>
              <a:cs typeface="Imprima"/>
              <a:sym typeface="Imprima"/>
            </a:endParaRPr>
          </a:p>
        </p:txBody>
      </p:sp>
      <p:sp>
        <p:nvSpPr>
          <p:cNvPr id="176" name="Google Shape;176;p23"/>
          <p:cNvSpPr txBox="1"/>
          <p:nvPr/>
        </p:nvSpPr>
        <p:spPr>
          <a:xfrm>
            <a:off x="144200" y="4061925"/>
            <a:ext cx="1670400" cy="99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Imprima"/>
                <a:ea typeface="Imprima"/>
                <a:cs typeface="Imprima"/>
                <a:sym typeface="Imprima"/>
              </a:rPr>
              <a:t>e.g. bombs, trouble, fighting, turmoil</a:t>
            </a:r>
            <a:endParaRPr sz="1000">
              <a:latin typeface="Imprima"/>
              <a:ea typeface="Imprima"/>
              <a:cs typeface="Imprima"/>
              <a:sym typeface="Imprima"/>
            </a:endParaRPr>
          </a:p>
        </p:txBody>
      </p:sp>
      <p:sp>
        <p:nvSpPr>
          <p:cNvPr id="177" name="Google Shape;177;p23"/>
          <p:cNvSpPr txBox="1"/>
          <p:nvPr/>
        </p:nvSpPr>
        <p:spPr>
          <a:xfrm>
            <a:off x="2373450" y="4086075"/>
            <a:ext cx="1670400" cy="99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Imprima"/>
                <a:ea typeface="Imprima"/>
                <a:cs typeface="Imprima"/>
                <a:sym typeface="Imprima"/>
              </a:rPr>
              <a:t>e.g. bombs - exploded, rainned, annihilated</a:t>
            </a:r>
            <a:endParaRPr sz="1000">
              <a:latin typeface="Imprima"/>
              <a:ea typeface="Imprima"/>
              <a:cs typeface="Imprima"/>
              <a:sym typeface="Imprima"/>
            </a:endParaRPr>
          </a:p>
          <a:p>
            <a:pPr marL="0" lvl="0" indent="0" algn="l" rtl="0">
              <a:spcBef>
                <a:spcPts val="0"/>
              </a:spcBef>
              <a:spcAft>
                <a:spcPts val="0"/>
              </a:spcAft>
              <a:buNone/>
            </a:pPr>
            <a:r>
              <a:rPr lang="en-GB" sz="1000">
                <a:latin typeface="Imprima"/>
                <a:ea typeface="Imprima"/>
                <a:cs typeface="Imprima"/>
                <a:sym typeface="Imprima"/>
              </a:rPr>
              <a:t>trouble - arrived, descended, kicked off</a:t>
            </a:r>
            <a:endParaRPr sz="1000">
              <a:latin typeface="Imprima"/>
              <a:ea typeface="Imprima"/>
              <a:cs typeface="Imprima"/>
              <a:sym typeface="Imprima"/>
            </a:endParaRPr>
          </a:p>
          <a:p>
            <a:pPr marL="0" lvl="0" indent="0" algn="l" rtl="0">
              <a:spcBef>
                <a:spcPts val="0"/>
              </a:spcBef>
              <a:spcAft>
                <a:spcPts val="0"/>
              </a:spcAft>
              <a:buNone/>
            </a:pPr>
            <a:r>
              <a:rPr lang="en-GB" sz="1000">
                <a:latin typeface="Imprima"/>
                <a:ea typeface="Imprima"/>
                <a:cs typeface="Imprima"/>
                <a:sym typeface="Imprima"/>
              </a:rPr>
              <a:t>turmoil - reigned, gripped, took hold</a:t>
            </a:r>
            <a:endParaRPr sz="1000">
              <a:latin typeface="Imprima"/>
              <a:ea typeface="Imprima"/>
              <a:cs typeface="Imprima"/>
              <a:sym typeface="Imprima"/>
            </a:endParaRPr>
          </a:p>
        </p:txBody>
      </p:sp>
      <p:sp>
        <p:nvSpPr>
          <p:cNvPr id="178" name="Google Shape;178;p23"/>
          <p:cNvSpPr txBox="1"/>
          <p:nvPr/>
        </p:nvSpPr>
        <p:spPr>
          <a:xfrm>
            <a:off x="4855075" y="3869650"/>
            <a:ext cx="4165800" cy="118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Imprima"/>
                <a:ea typeface="Imprima"/>
                <a:cs typeface="Imprima"/>
                <a:sym typeface="Imprima"/>
              </a:rPr>
              <a:t>My sentence - The war began.</a:t>
            </a:r>
            <a:endParaRPr sz="1000">
              <a:latin typeface="Imprima"/>
              <a:ea typeface="Imprima"/>
              <a:cs typeface="Imprima"/>
              <a:sym typeface="Imprima"/>
            </a:endParaRPr>
          </a:p>
          <a:p>
            <a:pPr marL="0" lvl="0" indent="0" algn="l" rtl="0">
              <a:spcBef>
                <a:spcPts val="0"/>
              </a:spcBef>
              <a:spcAft>
                <a:spcPts val="0"/>
              </a:spcAft>
              <a:buNone/>
            </a:pPr>
            <a:endParaRPr sz="1000">
              <a:latin typeface="Imprima"/>
              <a:ea typeface="Imprima"/>
              <a:cs typeface="Imprima"/>
              <a:sym typeface="Imprima"/>
            </a:endParaRPr>
          </a:p>
          <a:p>
            <a:pPr marL="0" lvl="0" indent="0" algn="l" rtl="0">
              <a:spcBef>
                <a:spcPts val="0"/>
              </a:spcBef>
              <a:spcAft>
                <a:spcPts val="0"/>
              </a:spcAft>
              <a:buNone/>
            </a:pPr>
            <a:r>
              <a:rPr lang="en-GB" sz="1000">
                <a:latin typeface="Imprima"/>
                <a:ea typeface="Imprima"/>
                <a:cs typeface="Imprima"/>
                <a:sym typeface="Imprima"/>
              </a:rPr>
              <a:t>Your sentence - Turmoil reigned.</a:t>
            </a:r>
            <a:endParaRPr sz="1000">
              <a:latin typeface="Imprima"/>
              <a:ea typeface="Imprima"/>
              <a:cs typeface="Imprima"/>
              <a:sym typeface="Imprima"/>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Wind 1">
  <p:cSld name="BLANK_2">
    <p:bg>
      <p:bgPr>
        <a:solidFill>
          <a:srgbClr val="CFE2F3"/>
        </a:solidFill>
        <a:effectLst/>
      </p:bgPr>
    </p:bg>
    <p:spTree>
      <p:nvGrpSpPr>
        <p:cNvPr id="1" name="Shape 184"/>
        <p:cNvGrpSpPr/>
        <p:nvPr/>
      </p:nvGrpSpPr>
      <p:grpSpPr>
        <a:xfrm>
          <a:off x="0" y="0"/>
          <a:ext cx="0" cy="0"/>
          <a:chOff x="0" y="0"/>
          <a:chExt cx="0" cy="0"/>
        </a:xfrm>
      </p:grpSpPr>
      <p:sp>
        <p:nvSpPr>
          <p:cNvPr id="185" name="Google Shape;185;p25"/>
          <p:cNvSpPr txBox="1"/>
          <p:nvPr/>
        </p:nvSpPr>
        <p:spPr>
          <a:xfrm>
            <a:off x="2258700" y="108175"/>
            <a:ext cx="4626600" cy="42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latin typeface="Imprima"/>
                <a:ea typeface="Imprima"/>
                <a:cs typeface="Imprima"/>
                <a:sym typeface="Imprima"/>
              </a:rPr>
              <a:t>Read this extract from The Wind in the Willows by Kenneth Grahame</a:t>
            </a:r>
            <a:endParaRPr sz="1100">
              <a:latin typeface="Imprima"/>
              <a:ea typeface="Imprima"/>
              <a:cs typeface="Imprima"/>
              <a:sym typeface="Imprima"/>
            </a:endParaRPr>
          </a:p>
        </p:txBody>
      </p:sp>
      <p:sp>
        <p:nvSpPr>
          <p:cNvPr id="186" name="Google Shape;186;p25"/>
          <p:cNvSpPr txBox="1"/>
          <p:nvPr/>
        </p:nvSpPr>
        <p:spPr>
          <a:xfrm>
            <a:off x="0" y="228350"/>
            <a:ext cx="4338300" cy="30000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800"/>
              </a:spcBef>
              <a:spcAft>
                <a:spcPts val="0"/>
              </a:spcAft>
              <a:buNone/>
            </a:pPr>
            <a:r>
              <a:rPr lang="en-GB" sz="1200">
                <a:solidFill>
                  <a:schemeClr val="dk1"/>
                </a:solidFill>
                <a:latin typeface="Imprima"/>
                <a:ea typeface="Imprima"/>
                <a:cs typeface="Imprima"/>
                <a:sym typeface="Imprima"/>
              </a:rPr>
              <a:t>There was nothing to alarm him at first entry. Twigs crackled under his feet, logs tripped him, funguses on stumps resembled caricatures, and startled him for the moment by their likeness to something familiar and far away; but that was all fun, and exciting. It led him on, and he penetrated to where the light was less, and trees crouched nearer and nearer, and holes made ugly mouths at him on either side.</a:t>
            </a:r>
            <a:endParaRPr sz="1200">
              <a:solidFill>
                <a:schemeClr val="dk1"/>
              </a:solidFill>
              <a:latin typeface="Imprima"/>
              <a:ea typeface="Imprima"/>
              <a:cs typeface="Imprima"/>
              <a:sym typeface="Imprima"/>
            </a:endParaRPr>
          </a:p>
          <a:p>
            <a:pPr marL="0" lvl="0" indent="0" algn="just" rtl="0">
              <a:lnSpc>
                <a:spcPct val="115000"/>
              </a:lnSpc>
              <a:spcBef>
                <a:spcPts val="1800"/>
              </a:spcBef>
              <a:spcAft>
                <a:spcPts val="0"/>
              </a:spcAft>
              <a:buNone/>
            </a:pPr>
            <a:r>
              <a:rPr lang="en-GB" sz="1200">
                <a:solidFill>
                  <a:schemeClr val="dk1"/>
                </a:solidFill>
                <a:latin typeface="Imprima"/>
                <a:ea typeface="Imprima"/>
                <a:cs typeface="Imprima"/>
                <a:sym typeface="Imprima"/>
              </a:rPr>
              <a:t>Everything was very still now. The dusk advanced on him steadily, rapidly, gathering in behind and before; and the light seemed to be draining away like flood-water.</a:t>
            </a:r>
            <a:endParaRPr sz="1200">
              <a:solidFill>
                <a:schemeClr val="dk1"/>
              </a:solidFill>
              <a:latin typeface="Imprima"/>
              <a:ea typeface="Imprima"/>
              <a:cs typeface="Imprima"/>
              <a:sym typeface="Imprima"/>
            </a:endParaRPr>
          </a:p>
          <a:p>
            <a:pPr marL="0" lvl="0" indent="0" algn="just" rtl="0">
              <a:lnSpc>
                <a:spcPct val="115000"/>
              </a:lnSpc>
              <a:spcBef>
                <a:spcPts val="1800"/>
              </a:spcBef>
              <a:spcAft>
                <a:spcPts val="0"/>
              </a:spcAft>
              <a:buNone/>
            </a:pPr>
            <a:r>
              <a:rPr lang="en-GB" sz="1200">
                <a:solidFill>
                  <a:schemeClr val="dk1"/>
                </a:solidFill>
                <a:latin typeface="Imprima"/>
                <a:ea typeface="Imprima"/>
                <a:cs typeface="Imprima"/>
                <a:sym typeface="Imprima"/>
              </a:rPr>
              <a:t>Then the faces began.</a:t>
            </a:r>
            <a:endParaRPr sz="1200">
              <a:solidFill>
                <a:schemeClr val="dk1"/>
              </a:solidFill>
              <a:latin typeface="Imprima"/>
              <a:ea typeface="Imprima"/>
              <a:cs typeface="Imprima"/>
              <a:sym typeface="Imprima"/>
            </a:endParaRPr>
          </a:p>
          <a:p>
            <a:pPr marL="0" lvl="0" indent="0" algn="just" rtl="0">
              <a:lnSpc>
                <a:spcPct val="115000"/>
              </a:lnSpc>
              <a:spcBef>
                <a:spcPts val="1800"/>
              </a:spcBef>
              <a:spcAft>
                <a:spcPts val="1800"/>
              </a:spcAft>
              <a:buNone/>
            </a:pPr>
            <a:r>
              <a:rPr lang="en-GB" sz="1200">
                <a:solidFill>
                  <a:schemeClr val="dk1"/>
                </a:solidFill>
                <a:latin typeface="Imprima"/>
                <a:ea typeface="Imprima"/>
                <a:cs typeface="Imprima"/>
                <a:sym typeface="Imprima"/>
              </a:rPr>
              <a:t>It was over his shoulder, and indistinctly, that he first thought he saw a face; a little evil wedge-shaped face, looking out at him from a hole. When he turned and confronted it, the thing had vanished.</a:t>
            </a:r>
            <a:endParaRPr sz="1800">
              <a:solidFill>
                <a:schemeClr val="dk1"/>
              </a:solidFill>
              <a:highlight>
                <a:srgbClr val="BBFFD0"/>
              </a:highlight>
            </a:endParaRPr>
          </a:p>
        </p:txBody>
      </p:sp>
      <p:sp>
        <p:nvSpPr>
          <p:cNvPr id="187" name="Google Shape;187;p25"/>
          <p:cNvSpPr txBox="1"/>
          <p:nvPr/>
        </p:nvSpPr>
        <p:spPr>
          <a:xfrm>
            <a:off x="4638750" y="528775"/>
            <a:ext cx="4338300" cy="30000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None/>
            </a:pPr>
            <a:r>
              <a:rPr lang="en-GB" sz="1200">
                <a:solidFill>
                  <a:schemeClr val="dk1"/>
                </a:solidFill>
                <a:latin typeface="Imprima"/>
                <a:ea typeface="Imprima"/>
                <a:cs typeface="Imprima"/>
                <a:sym typeface="Imprima"/>
              </a:rPr>
              <a:t>He quickened his pace, telling himself cheerfully not to begin imagining things, or there would be simply no end to it. He passed another hole, and another, and another; and then— yes!— no!— yes! certainly a little narrow face, with hard eyes, had flashed up for an instant from a hole, and was gone. He hesitated— braced himself up for an effort and strode on. Then suddenly, and as if it had been so all the time, every hole, far and near, and there were hundreds of them, seemed to possess its face, coming and going rapidly, all fixing on him glances of malice and hatred: all hard-eyed and evil and sharp.</a:t>
            </a:r>
            <a:endParaRPr sz="1200">
              <a:solidFill>
                <a:schemeClr val="dk1"/>
              </a:solidFill>
              <a:latin typeface="Imprima"/>
              <a:ea typeface="Imprima"/>
              <a:cs typeface="Imprima"/>
              <a:sym typeface="Imprima"/>
            </a:endParaRPr>
          </a:p>
          <a:p>
            <a:pPr marL="0" lvl="0" indent="0" algn="just" rtl="0">
              <a:lnSpc>
                <a:spcPct val="115000"/>
              </a:lnSpc>
              <a:spcBef>
                <a:spcPts val="1800"/>
              </a:spcBef>
              <a:spcAft>
                <a:spcPts val="0"/>
              </a:spcAft>
              <a:buNone/>
            </a:pPr>
            <a:r>
              <a:rPr lang="en-GB" sz="1200">
                <a:solidFill>
                  <a:schemeClr val="dk1"/>
                </a:solidFill>
                <a:latin typeface="Imprima"/>
                <a:ea typeface="Imprima"/>
                <a:cs typeface="Imprima"/>
                <a:sym typeface="Imprima"/>
              </a:rPr>
              <a:t>If he could only get away from the holes in the banks, he thought, there would be no more faces. He swung off the path and plunged into the untrodden places of the wood.</a:t>
            </a:r>
            <a:endParaRPr sz="1200">
              <a:solidFill>
                <a:schemeClr val="dk1"/>
              </a:solidFill>
              <a:latin typeface="Imprima"/>
              <a:ea typeface="Imprima"/>
              <a:cs typeface="Imprima"/>
              <a:sym typeface="Imprima"/>
            </a:endParaRPr>
          </a:p>
          <a:p>
            <a:pPr marL="0" lvl="0" indent="0" algn="just" rtl="0">
              <a:lnSpc>
                <a:spcPct val="115000"/>
              </a:lnSpc>
              <a:spcBef>
                <a:spcPts val="1800"/>
              </a:spcBef>
              <a:spcAft>
                <a:spcPts val="0"/>
              </a:spcAft>
              <a:buNone/>
            </a:pPr>
            <a:r>
              <a:rPr lang="en-GB" sz="1200">
                <a:solidFill>
                  <a:schemeClr val="dk1"/>
                </a:solidFill>
                <a:latin typeface="Imprima"/>
                <a:ea typeface="Imprima"/>
                <a:cs typeface="Imprima"/>
                <a:sym typeface="Imprima"/>
              </a:rPr>
              <a:t>Then the whistling began.</a:t>
            </a:r>
            <a:endParaRPr sz="1200">
              <a:solidFill>
                <a:schemeClr val="dk1"/>
              </a:solidFill>
              <a:latin typeface="Imprima"/>
              <a:ea typeface="Imprima"/>
              <a:cs typeface="Imprima"/>
              <a:sym typeface="Imprima"/>
            </a:endParaRPr>
          </a:p>
          <a:p>
            <a:pPr marL="0" lvl="0" indent="228600" algn="just" rtl="0">
              <a:lnSpc>
                <a:spcPct val="115000"/>
              </a:lnSpc>
              <a:spcBef>
                <a:spcPts val="1800"/>
              </a:spcBef>
              <a:spcAft>
                <a:spcPts val="1800"/>
              </a:spcAft>
              <a:buNone/>
            </a:pPr>
            <a:endParaRPr sz="1800">
              <a:solidFill>
                <a:schemeClr val="dk1"/>
              </a:solidFill>
              <a:highlight>
                <a:srgbClr val="BBFFD0"/>
              </a:highlight>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Wind 2">
  <p:cSld name="BLANK_2_2">
    <p:bg>
      <p:bgPr>
        <a:solidFill>
          <a:srgbClr val="CFE2F3"/>
        </a:solidFill>
        <a:effectLst/>
      </p:bgPr>
    </p:bg>
    <p:spTree>
      <p:nvGrpSpPr>
        <p:cNvPr id="1" name="Shape 188"/>
        <p:cNvGrpSpPr/>
        <p:nvPr/>
      </p:nvGrpSpPr>
      <p:grpSpPr>
        <a:xfrm>
          <a:off x="0" y="0"/>
          <a:ext cx="0" cy="0"/>
          <a:chOff x="0" y="0"/>
          <a:chExt cx="0" cy="0"/>
        </a:xfrm>
      </p:grpSpPr>
      <p:sp>
        <p:nvSpPr>
          <p:cNvPr id="189" name="Google Shape;189;p26"/>
          <p:cNvSpPr txBox="1"/>
          <p:nvPr/>
        </p:nvSpPr>
        <p:spPr>
          <a:xfrm>
            <a:off x="0" y="108175"/>
            <a:ext cx="4338300" cy="30000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None/>
            </a:pPr>
            <a:r>
              <a:rPr lang="en-GB" sz="1200">
                <a:solidFill>
                  <a:schemeClr val="dk1"/>
                </a:solidFill>
                <a:latin typeface="Imprima"/>
                <a:ea typeface="Imprima"/>
                <a:cs typeface="Imprima"/>
                <a:sym typeface="Imprima"/>
              </a:rPr>
              <a:t>Very faint and shrill it was, and far behind him, when first he heard it; but somehow it made him hurry forward. Then, still very faint and shrill, it sounded far ahead of him, and made him hesitate and want to go back. As he halted in indecision it broke out on either side, and seemed to be caught up and passed on throughout the whole length of the wood to its farthest limit. They were up and alert and ready, evidently, whoever they were! And he— he was alone, and unarmed, and far from any help; and the night was closing in.</a:t>
            </a:r>
            <a:endParaRPr sz="1200">
              <a:solidFill>
                <a:schemeClr val="dk1"/>
              </a:solidFill>
              <a:latin typeface="Imprima"/>
              <a:ea typeface="Imprima"/>
              <a:cs typeface="Imprima"/>
              <a:sym typeface="Imprima"/>
            </a:endParaRPr>
          </a:p>
          <a:p>
            <a:pPr marL="0" lvl="0" indent="0" algn="just" rtl="0">
              <a:lnSpc>
                <a:spcPct val="115000"/>
              </a:lnSpc>
              <a:spcBef>
                <a:spcPts val="0"/>
              </a:spcBef>
              <a:spcAft>
                <a:spcPts val="0"/>
              </a:spcAft>
              <a:buNone/>
            </a:pPr>
            <a:endParaRPr sz="1200">
              <a:solidFill>
                <a:schemeClr val="dk1"/>
              </a:solidFill>
              <a:latin typeface="Imprima"/>
              <a:ea typeface="Imprima"/>
              <a:cs typeface="Imprima"/>
              <a:sym typeface="Imprima"/>
            </a:endParaRPr>
          </a:p>
          <a:p>
            <a:pPr marL="0" lvl="0" indent="0" algn="just" rtl="0">
              <a:lnSpc>
                <a:spcPct val="115000"/>
              </a:lnSpc>
              <a:spcBef>
                <a:spcPts val="0"/>
              </a:spcBef>
              <a:spcAft>
                <a:spcPts val="0"/>
              </a:spcAft>
              <a:buNone/>
            </a:pPr>
            <a:r>
              <a:rPr lang="en-GB" sz="1200">
                <a:solidFill>
                  <a:schemeClr val="dk1"/>
                </a:solidFill>
                <a:latin typeface="Imprima"/>
                <a:ea typeface="Imprima"/>
                <a:cs typeface="Imprima"/>
                <a:sym typeface="Imprima"/>
              </a:rPr>
              <a:t>Then the pattering began.</a:t>
            </a:r>
            <a:endParaRPr sz="1200">
              <a:solidFill>
                <a:schemeClr val="dk1"/>
              </a:solidFill>
              <a:latin typeface="Imprima"/>
              <a:ea typeface="Imprima"/>
              <a:cs typeface="Imprima"/>
              <a:sym typeface="Imprima"/>
            </a:endParaRPr>
          </a:p>
          <a:p>
            <a:pPr marL="0" lvl="0" indent="0" algn="just" rtl="0">
              <a:lnSpc>
                <a:spcPct val="115000"/>
              </a:lnSpc>
              <a:spcBef>
                <a:spcPts val="0"/>
              </a:spcBef>
              <a:spcAft>
                <a:spcPts val="0"/>
              </a:spcAft>
              <a:buNone/>
            </a:pPr>
            <a:endParaRPr sz="1200">
              <a:solidFill>
                <a:schemeClr val="dk1"/>
              </a:solidFill>
              <a:latin typeface="Imprima"/>
              <a:ea typeface="Imprima"/>
              <a:cs typeface="Imprima"/>
              <a:sym typeface="Imprima"/>
            </a:endParaRPr>
          </a:p>
          <a:p>
            <a:pPr marL="0" lvl="0" indent="0" algn="just" rtl="0">
              <a:lnSpc>
                <a:spcPct val="115000"/>
              </a:lnSpc>
              <a:spcBef>
                <a:spcPts val="0"/>
              </a:spcBef>
              <a:spcAft>
                <a:spcPts val="0"/>
              </a:spcAft>
              <a:buNone/>
            </a:pPr>
            <a:r>
              <a:rPr lang="en-GB" sz="1200">
                <a:solidFill>
                  <a:schemeClr val="dk1"/>
                </a:solidFill>
                <a:latin typeface="Imprima"/>
                <a:ea typeface="Imprima"/>
                <a:cs typeface="Imprima"/>
                <a:sym typeface="Imprima"/>
              </a:rPr>
              <a:t>He thought it was only falling leaves at first, so slight and delicate was the sound of it. Then as it grew it took a regular rhythm, and he knew it for nothing else but the pat-pat-pat of little feet still a very long way off. Was it in front or behind? It seemed to be first one, and then the other, then both. It grew and it multiplied, till from every quarter as he listened anxiously, leaning this way and that, it seemed to be closing in on him. As he stood still to hearken, a rabbit came running hard towards him through the trees. He waited, expecting it to slacken pace, or to swerve from him into a different course.</a:t>
            </a:r>
            <a:endParaRPr sz="600">
              <a:solidFill>
                <a:schemeClr val="dk1"/>
              </a:solidFill>
              <a:latin typeface="Imprima"/>
              <a:ea typeface="Imprima"/>
              <a:cs typeface="Imprima"/>
              <a:sym typeface="Imprima"/>
            </a:endParaRPr>
          </a:p>
        </p:txBody>
      </p:sp>
      <p:sp>
        <p:nvSpPr>
          <p:cNvPr id="190" name="Google Shape;190;p26"/>
          <p:cNvSpPr txBox="1"/>
          <p:nvPr/>
        </p:nvSpPr>
        <p:spPr>
          <a:xfrm>
            <a:off x="4614725" y="108175"/>
            <a:ext cx="4338300" cy="30000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None/>
            </a:pPr>
            <a:r>
              <a:rPr lang="en-GB" sz="1200">
                <a:solidFill>
                  <a:schemeClr val="dk1"/>
                </a:solidFill>
                <a:latin typeface="Imprima"/>
                <a:ea typeface="Imprima"/>
                <a:cs typeface="Imprima"/>
                <a:sym typeface="Imprima"/>
              </a:rPr>
              <a:t>Instead, the animal almost brushed him as it dashed past, his face set and hard, his eyes staring. 'Get out of this, you fool, get out!' the Mole heard him mutter as he swung round a stump and disappeared down a friendly burrow.</a:t>
            </a:r>
            <a:endParaRPr sz="1200">
              <a:solidFill>
                <a:schemeClr val="dk1"/>
              </a:solidFill>
              <a:latin typeface="Imprima"/>
              <a:ea typeface="Imprima"/>
              <a:cs typeface="Imprima"/>
              <a:sym typeface="Imprima"/>
            </a:endParaRPr>
          </a:p>
          <a:p>
            <a:pPr marL="0" lvl="0" indent="228600" algn="just" rtl="0">
              <a:lnSpc>
                <a:spcPct val="115000"/>
              </a:lnSpc>
              <a:spcBef>
                <a:spcPts val="0"/>
              </a:spcBef>
              <a:spcAft>
                <a:spcPts val="0"/>
              </a:spcAft>
              <a:buNone/>
            </a:pPr>
            <a:r>
              <a:rPr lang="en-GB" sz="1200">
                <a:solidFill>
                  <a:schemeClr val="dk1"/>
                </a:solidFill>
                <a:latin typeface="Imprima"/>
                <a:ea typeface="Imprima"/>
                <a:cs typeface="Imprima"/>
                <a:sym typeface="Imprima"/>
              </a:rPr>
              <a:t>The pattering increased till it sounded like sudden hail on the dry leaf-carpet spread around him. The whole wood seemed running now, running hard, hunting, chasing, closing in round something or— somebody? In panic, he began to run too, aimlessly, he knew not whither. He ran up against things, he fell over things and into things, he darted under things and dodged round things. At last he took refuge in the deep dark hollow of an old beech tree, which offered shelter, concealment— perhaps even safety, but who could tell? Anyhow, he was too tired to run any further, and could only snuggle down into the dry leaves which had drifted into the hollow and hope he was safe for a time. And as he lay there panting and trembling, and listened to the whistlings and the patterings outside, he knew it at last, in all its fullness, that dread thing which other little dwellers in field and hedgerow had encountered here, and known as their darkest moment— that thing which the Rat had vainly tried to shield him from— the Terror of the Wild Wood!</a:t>
            </a:r>
            <a:endParaRPr sz="600">
              <a:solidFill>
                <a:schemeClr val="dk1"/>
              </a:solidFill>
              <a:latin typeface="Imprima"/>
              <a:ea typeface="Imprima"/>
              <a:cs typeface="Imprima"/>
              <a:sym typeface="Imprim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Dad and daughter">
  <p:cSld name="BLANK_2_1">
    <p:bg>
      <p:bgPr>
        <a:solidFill>
          <a:srgbClr val="CFE2F3"/>
        </a:solidFill>
        <a:effectLst/>
      </p:bgPr>
    </p:bg>
    <p:spTree>
      <p:nvGrpSpPr>
        <p:cNvPr id="1" name="Shape 191"/>
        <p:cNvGrpSpPr/>
        <p:nvPr/>
      </p:nvGrpSpPr>
      <p:grpSpPr>
        <a:xfrm>
          <a:off x="0" y="0"/>
          <a:ext cx="0" cy="0"/>
          <a:chOff x="0" y="0"/>
          <a:chExt cx="0" cy="0"/>
        </a:xfrm>
      </p:grpSpPr>
      <p:sp>
        <p:nvSpPr>
          <p:cNvPr id="192" name="Google Shape;192;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193" name="Google Shape;193;p27"/>
          <p:cNvPicPr preferRelativeResize="0"/>
          <p:nvPr/>
        </p:nvPicPr>
        <p:blipFill>
          <a:blip r:embed="rId2">
            <a:alphaModFix/>
          </a:blip>
          <a:stretch>
            <a:fillRect/>
          </a:stretch>
        </p:blipFill>
        <p:spPr>
          <a:xfrm>
            <a:off x="152400" y="149250"/>
            <a:ext cx="3925225" cy="2762175"/>
          </a:xfrm>
          <a:prstGeom prst="rect">
            <a:avLst/>
          </a:prstGeom>
          <a:noFill/>
          <a:ln>
            <a:noFill/>
          </a:ln>
        </p:spPr>
      </p:pic>
      <p:sp>
        <p:nvSpPr>
          <p:cNvPr id="194" name="Google Shape;194;p27"/>
          <p:cNvSpPr txBox="1"/>
          <p:nvPr/>
        </p:nvSpPr>
        <p:spPr>
          <a:xfrm>
            <a:off x="4280850" y="194100"/>
            <a:ext cx="4668900" cy="851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700">
                <a:latin typeface="Imprima"/>
                <a:ea typeface="Imprima"/>
                <a:cs typeface="Imprima"/>
                <a:sym typeface="Imprima"/>
              </a:rPr>
              <a:t>Think about the space that exists between the father and the daughter. Could we name it?</a:t>
            </a:r>
            <a:endParaRPr sz="1700">
              <a:latin typeface="Imprima"/>
              <a:ea typeface="Imprima"/>
              <a:cs typeface="Imprima"/>
              <a:sym typeface="Imprima"/>
            </a:endParaRPr>
          </a:p>
          <a:p>
            <a:pPr marL="0" lvl="0" indent="0" algn="ctr" rtl="0">
              <a:spcBef>
                <a:spcPts val="0"/>
              </a:spcBef>
              <a:spcAft>
                <a:spcPts val="0"/>
              </a:spcAft>
              <a:buNone/>
            </a:pP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What about</a:t>
            </a:r>
            <a:endParaRPr sz="1700">
              <a:latin typeface="Imprima"/>
              <a:ea typeface="Imprima"/>
              <a:cs typeface="Imprima"/>
              <a:sym typeface="Imprima"/>
            </a:endParaRPr>
          </a:p>
          <a:p>
            <a:pPr marL="0" lvl="0" indent="0" algn="ctr" rtl="0">
              <a:spcBef>
                <a:spcPts val="0"/>
              </a:spcBef>
              <a:spcAft>
                <a:spcPts val="0"/>
              </a:spcAft>
              <a:buNone/>
            </a:pP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unconditional love</a:t>
            </a: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safe haven</a:t>
            </a: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strong connection</a:t>
            </a: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family bond</a:t>
            </a:r>
            <a:endParaRPr sz="1700">
              <a:latin typeface="Imprima"/>
              <a:ea typeface="Imprima"/>
              <a:cs typeface="Imprima"/>
              <a:sym typeface="Imprima"/>
            </a:endParaRPr>
          </a:p>
          <a:p>
            <a:pPr marL="0" lvl="0" indent="0" algn="ctr" rtl="0">
              <a:spcBef>
                <a:spcPts val="0"/>
              </a:spcBef>
              <a:spcAft>
                <a:spcPts val="0"/>
              </a:spcAft>
              <a:buNone/>
            </a:pPr>
            <a:endParaRPr sz="1700">
              <a:latin typeface="Imprima"/>
              <a:ea typeface="Imprima"/>
              <a:cs typeface="Imprima"/>
              <a:sym typeface="Imprima"/>
            </a:endParaRPr>
          </a:p>
          <a:p>
            <a:pPr marL="0" lvl="0" indent="0" algn="ctr" rtl="0">
              <a:spcBef>
                <a:spcPts val="0"/>
              </a:spcBef>
              <a:spcAft>
                <a:spcPts val="0"/>
              </a:spcAft>
              <a:buNone/>
            </a:pPr>
            <a:r>
              <a:rPr lang="en-GB" sz="1700">
                <a:latin typeface="Imprima"/>
                <a:ea typeface="Imprima"/>
                <a:cs typeface="Imprima"/>
                <a:sym typeface="Imprima"/>
              </a:rPr>
              <a:t>Can you add any others?</a:t>
            </a:r>
            <a:endParaRPr sz="1700">
              <a:latin typeface="Imprima"/>
              <a:ea typeface="Imprima"/>
              <a:cs typeface="Imprima"/>
              <a:sym typeface="Imprima"/>
            </a:endParaRPr>
          </a:p>
        </p:txBody>
      </p:sp>
      <p:sp>
        <p:nvSpPr>
          <p:cNvPr id="195" name="Google Shape;195;p27"/>
          <p:cNvSpPr txBox="1">
            <a:spLocks noGrp="1"/>
          </p:cNvSpPr>
          <p:nvPr>
            <p:ph type="body" idx="1"/>
          </p:nvPr>
        </p:nvSpPr>
        <p:spPr>
          <a:xfrm>
            <a:off x="1765750" y="3450575"/>
            <a:ext cx="4908900" cy="1358700"/>
          </a:xfrm>
          <a:prstGeom prst="rect">
            <a:avLst/>
          </a:prstGeom>
        </p:spPr>
        <p:txBody>
          <a:bodyPr spcFirstLastPara="1" wrap="square" lIns="91425" tIns="91425" rIns="91425" bIns="91425" anchor="t" anchorCtr="0">
            <a:noAutofit/>
          </a:bodyPr>
          <a:lstStyle>
            <a:lvl1pPr marL="457200" lvl="0" indent="-292100" rtl="0">
              <a:spcBef>
                <a:spcPts val="0"/>
              </a:spcBef>
              <a:spcAft>
                <a:spcPts val="0"/>
              </a:spcAft>
              <a:buSzPts val="1000"/>
              <a:buFont typeface="Imprima"/>
              <a:buChar char="●"/>
              <a:defRPr sz="1000">
                <a:latin typeface="Imprima"/>
                <a:ea typeface="Imprima"/>
                <a:cs typeface="Imprima"/>
                <a:sym typeface="Imprima"/>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6" name="Google Shape;196;p27"/>
          <p:cNvSpPr/>
          <p:nvPr/>
        </p:nvSpPr>
        <p:spPr>
          <a:xfrm>
            <a:off x="797950" y="657750"/>
            <a:ext cx="1973400" cy="19734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e Hear Smell">
  <p:cSld name="BLANK_1">
    <p:bg>
      <p:bgPr>
        <a:solidFill>
          <a:srgbClr val="CFE2F3"/>
        </a:solidFill>
        <a:effectLst/>
      </p:bgPr>
    </p:bg>
    <p:spTree>
      <p:nvGrpSpPr>
        <p:cNvPr id="1" name="Shape 197"/>
        <p:cNvGrpSpPr/>
        <p:nvPr/>
      </p:nvGrpSpPr>
      <p:grpSpPr>
        <a:xfrm>
          <a:off x="0" y="0"/>
          <a:ext cx="0" cy="0"/>
          <a:chOff x="0" y="0"/>
          <a:chExt cx="0" cy="0"/>
        </a:xfrm>
      </p:grpSpPr>
      <p:pic>
        <p:nvPicPr>
          <p:cNvPr id="198" name="Google Shape;198;p28"/>
          <p:cNvPicPr preferRelativeResize="0"/>
          <p:nvPr/>
        </p:nvPicPr>
        <p:blipFill>
          <a:blip r:embed="rId2">
            <a:alphaModFix/>
          </a:blip>
          <a:stretch>
            <a:fillRect/>
          </a:stretch>
        </p:blipFill>
        <p:spPr>
          <a:xfrm>
            <a:off x="857975" y="842423"/>
            <a:ext cx="7428051" cy="2750850"/>
          </a:xfrm>
          <a:prstGeom prst="rect">
            <a:avLst/>
          </a:prstGeom>
          <a:noFill/>
          <a:ln>
            <a:noFill/>
          </a:ln>
        </p:spPr>
      </p:pic>
      <p:sp>
        <p:nvSpPr>
          <p:cNvPr id="199" name="Google Shape;199;p28"/>
          <p:cNvSpPr txBox="1"/>
          <p:nvPr/>
        </p:nvSpPr>
        <p:spPr>
          <a:xfrm>
            <a:off x="113300" y="113300"/>
            <a:ext cx="8950200" cy="487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u="sng">
                <a:latin typeface="Imprima"/>
                <a:ea typeface="Imprima"/>
                <a:cs typeface="Imprima"/>
                <a:sym typeface="Imprima"/>
              </a:rPr>
              <a:t>Fun Days at the Beach with Family</a:t>
            </a:r>
            <a:endParaRPr b="1" u="sng">
              <a:latin typeface="Imprima"/>
              <a:ea typeface="Imprima"/>
              <a:cs typeface="Imprima"/>
              <a:sym typeface="Imprima"/>
            </a:endParaRPr>
          </a:p>
          <a:p>
            <a:pPr marL="0" lvl="0" indent="0" algn="ctr" rtl="0">
              <a:spcBef>
                <a:spcPts val="0"/>
              </a:spcBef>
              <a:spcAft>
                <a:spcPts val="0"/>
              </a:spcAft>
              <a:buNone/>
            </a:pPr>
            <a:endParaRPr>
              <a:latin typeface="Imprima"/>
              <a:ea typeface="Imprima"/>
              <a:cs typeface="Imprima"/>
              <a:sym typeface="Imprima"/>
            </a:endParaRPr>
          </a:p>
          <a:p>
            <a:pPr marL="0" lvl="0" indent="0" algn="l" rtl="0">
              <a:spcBef>
                <a:spcPts val="0"/>
              </a:spcBef>
              <a:spcAft>
                <a:spcPts val="0"/>
              </a:spcAft>
              <a:buNone/>
            </a:pPr>
            <a:r>
              <a:rPr lang="en-GB" sz="1200">
                <a:latin typeface="Imprima"/>
                <a:ea typeface="Imprima"/>
                <a:cs typeface="Imprima"/>
                <a:sym typeface="Imprima"/>
              </a:rPr>
              <a:t>Look closely at this image and complete the boxes below thinking about sights, sounds and smells the family will be experiencing.</a:t>
            </a:r>
            <a:endParaRPr sz="1200">
              <a:latin typeface="Imprima"/>
              <a:ea typeface="Imprima"/>
              <a:cs typeface="Imprima"/>
              <a:sym typeface="Imprima"/>
            </a:endParaRPr>
          </a:p>
        </p:txBody>
      </p:sp>
      <p:pic>
        <p:nvPicPr>
          <p:cNvPr id="200" name="Google Shape;200;p28"/>
          <p:cNvPicPr preferRelativeResize="0"/>
          <p:nvPr/>
        </p:nvPicPr>
        <p:blipFill>
          <a:blip r:embed="rId3">
            <a:alphaModFix/>
          </a:blip>
          <a:stretch>
            <a:fillRect/>
          </a:stretch>
        </p:blipFill>
        <p:spPr>
          <a:xfrm>
            <a:off x="1241500" y="957875"/>
            <a:ext cx="2589300" cy="600075"/>
          </a:xfrm>
          <a:prstGeom prst="rect">
            <a:avLst/>
          </a:prstGeom>
          <a:noFill/>
          <a:ln>
            <a:noFill/>
          </a:ln>
        </p:spPr>
      </p:pic>
      <p:sp>
        <p:nvSpPr>
          <p:cNvPr id="201" name="Google Shape;201;p28"/>
          <p:cNvSpPr txBox="1"/>
          <p:nvPr/>
        </p:nvSpPr>
        <p:spPr>
          <a:xfrm>
            <a:off x="291150" y="3644650"/>
            <a:ext cx="1315500" cy="2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latin typeface="Imprima"/>
                <a:ea typeface="Imprima"/>
                <a:cs typeface="Imprima"/>
                <a:sym typeface="Imprima"/>
              </a:rPr>
              <a:t>I can see:-</a:t>
            </a:r>
            <a:endParaRPr sz="1200" b="1">
              <a:latin typeface="Imprima"/>
              <a:ea typeface="Imprima"/>
              <a:cs typeface="Imprima"/>
              <a:sym typeface="Imprima"/>
            </a:endParaRPr>
          </a:p>
        </p:txBody>
      </p:sp>
      <p:sp>
        <p:nvSpPr>
          <p:cNvPr id="202" name="Google Shape;202;p28"/>
          <p:cNvSpPr txBox="1"/>
          <p:nvPr/>
        </p:nvSpPr>
        <p:spPr>
          <a:xfrm>
            <a:off x="6982250" y="3644650"/>
            <a:ext cx="1315500" cy="2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latin typeface="Imprima"/>
                <a:ea typeface="Imprima"/>
                <a:cs typeface="Imprima"/>
                <a:sym typeface="Imprima"/>
              </a:rPr>
              <a:t>I can smell:-</a:t>
            </a:r>
            <a:endParaRPr sz="1200" b="1">
              <a:latin typeface="Imprima"/>
              <a:ea typeface="Imprima"/>
              <a:cs typeface="Imprima"/>
              <a:sym typeface="Imprima"/>
            </a:endParaRPr>
          </a:p>
        </p:txBody>
      </p:sp>
      <p:sp>
        <p:nvSpPr>
          <p:cNvPr id="203" name="Google Shape;203;p28"/>
          <p:cNvSpPr txBox="1"/>
          <p:nvPr/>
        </p:nvSpPr>
        <p:spPr>
          <a:xfrm>
            <a:off x="3636700" y="3644650"/>
            <a:ext cx="1315500" cy="2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latin typeface="Imprima"/>
                <a:ea typeface="Imprima"/>
                <a:cs typeface="Imprima"/>
                <a:sym typeface="Imprima"/>
              </a:rPr>
              <a:t>I can hear:-</a:t>
            </a:r>
            <a:endParaRPr sz="1200" b="1">
              <a:latin typeface="Imprima"/>
              <a:ea typeface="Imprima"/>
              <a:cs typeface="Imprima"/>
              <a:sym typeface="Imprima"/>
            </a:endParaRPr>
          </a:p>
        </p:txBody>
      </p:sp>
      <p:sp>
        <p:nvSpPr>
          <p:cNvPr id="204" name="Google Shape;204;p28"/>
          <p:cNvSpPr txBox="1">
            <a:spLocks noGrp="1"/>
          </p:cNvSpPr>
          <p:nvPr>
            <p:ph type="subTitle" idx="1"/>
          </p:nvPr>
        </p:nvSpPr>
        <p:spPr>
          <a:xfrm>
            <a:off x="248000" y="3946575"/>
            <a:ext cx="2480100" cy="1056900"/>
          </a:xfrm>
          <a:prstGeom prst="rect">
            <a:avLst/>
          </a:prstGeom>
        </p:spPr>
        <p:txBody>
          <a:bodyPr spcFirstLastPara="1" wrap="square" lIns="91425" tIns="91425" rIns="91425" bIns="91425" anchor="t" anchorCtr="0">
            <a:noAutofit/>
          </a:bodyPr>
          <a:lstStyle>
            <a:lvl1pPr lvl="0">
              <a:spcBef>
                <a:spcPts val="0"/>
              </a:spcBef>
              <a:spcAft>
                <a:spcPts val="0"/>
              </a:spcAft>
              <a:buSzPts val="1000"/>
              <a:buFont typeface="Imprima"/>
              <a:buNone/>
              <a:defRPr sz="1000">
                <a:latin typeface="Imprima"/>
                <a:ea typeface="Imprima"/>
                <a:cs typeface="Imprima"/>
                <a:sym typeface="Imprima"/>
              </a:defRPr>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205" name="Google Shape;205;p28"/>
          <p:cNvSpPr txBox="1">
            <a:spLocks noGrp="1"/>
          </p:cNvSpPr>
          <p:nvPr>
            <p:ph type="subTitle" idx="2"/>
          </p:nvPr>
        </p:nvSpPr>
        <p:spPr>
          <a:xfrm>
            <a:off x="3323975" y="3946575"/>
            <a:ext cx="2480100" cy="1056900"/>
          </a:xfrm>
          <a:prstGeom prst="rect">
            <a:avLst/>
          </a:prstGeom>
        </p:spPr>
        <p:txBody>
          <a:bodyPr spcFirstLastPara="1" wrap="square" lIns="91425" tIns="91425" rIns="91425" bIns="91425" anchor="t" anchorCtr="0">
            <a:noAutofit/>
          </a:bodyPr>
          <a:lstStyle>
            <a:lvl1pPr lvl="0" rtl="0">
              <a:spcBef>
                <a:spcPts val="0"/>
              </a:spcBef>
              <a:spcAft>
                <a:spcPts val="0"/>
              </a:spcAft>
              <a:buSzPts val="1000"/>
              <a:buFont typeface="Imprima"/>
              <a:buNone/>
              <a:defRPr sz="10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206" name="Google Shape;206;p28"/>
          <p:cNvSpPr txBox="1">
            <a:spLocks noGrp="1"/>
          </p:cNvSpPr>
          <p:nvPr>
            <p:ph type="subTitle" idx="3"/>
          </p:nvPr>
        </p:nvSpPr>
        <p:spPr>
          <a:xfrm>
            <a:off x="6399950" y="3946575"/>
            <a:ext cx="2480100" cy="1056900"/>
          </a:xfrm>
          <a:prstGeom prst="rect">
            <a:avLst/>
          </a:prstGeom>
        </p:spPr>
        <p:txBody>
          <a:bodyPr spcFirstLastPara="1" wrap="square" lIns="91425" tIns="91425" rIns="91425" bIns="91425" anchor="t" anchorCtr="0">
            <a:noAutofit/>
          </a:bodyPr>
          <a:lstStyle>
            <a:lvl1pPr lvl="0" rtl="0">
              <a:spcBef>
                <a:spcPts val="0"/>
              </a:spcBef>
              <a:spcAft>
                <a:spcPts val="0"/>
              </a:spcAft>
              <a:buSzPts val="1000"/>
              <a:buFont typeface="Imprima"/>
              <a:buNone/>
              <a:defRPr sz="1000">
                <a:latin typeface="Imprima"/>
                <a:ea typeface="Imprima"/>
                <a:cs typeface="Imprima"/>
                <a:sym typeface="Imprima"/>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1" r:id="rId22"/>
    <p:sldLayoutId id="2147483672" r:id="rId23"/>
    <p:sldLayoutId id="2147483673" r:id="rId24"/>
    <p:sldLayoutId id="2147483674"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 To write effective sentences for our story</a:t>
            </a:r>
            <a:endParaRPr lang="en-GB" dirty="0"/>
          </a:p>
        </p:txBody>
      </p:sp>
      <p:sp>
        <p:nvSpPr>
          <p:cNvPr id="3" name="Text Placeholder 2"/>
          <p:cNvSpPr>
            <a:spLocks noGrp="1"/>
          </p:cNvSpPr>
          <p:nvPr>
            <p:ph type="body" idx="1"/>
          </p:nvPr>
        </p:nvSpPr>
        <p:spPr/>
        <p:txBody>
          <a:bodyPr/>
          <a:lstStyle/>
          <a:p>
            <a:r>
              <a:rPr lang="en-GB" dirty="0" smtClean="0"/>
              <a:t>Tuesday 26</a:t>
            </a:r>
            <a:r>
              <a:rPr lang="en-GB" baseline="30000" dirty="0" smtClean="0"/>
              <a:t>th</a:t>
            </a:r>
            <a:r>
              <a:rPr lang="en-GB" dirty="0" smtClean="0"/>
              <a:t> January, 2021</a:t>
            </a:r>
          </a:p>
          <a:p>
            <a:pPr marL="114300" indent="0">
              <a:buNone/>
            </a:pPr>
            <a:r>
              <a:rPr lang="en-GB" dirty="0" smtClean="0"/>
              <a:t>Key Learning</a:t>
            </a:r>
          </a:p>
          <a:p>
            <a:r>
              <a:rPr lang="en-GB" dirty="0" smtClean="0"/>
              <a:t>Complex sentence</a:t>
            </a:r>
          </a:p>
          <a:p>
            <a:r>
              <a:rPr lang="en-GB" dirty="0" smtClean="0"/>
              <a:t>Descriptive language- sounds</a:t>
            </a:r>
          </a:p>
          <a:p>
            <a:r>
              <a:rPr lang="en-GB" dirty="0" smtClean="0"/>
              <a:t>Dream sequence</a:t>
            </a:r>
          </a:p>
          <a:p>
            <a:pPr marL="114300" indent="0">
              <a:buNone/>
            </a:pPr>
            <a:endParaRPr lang="en-GB" dirty="0"/>
          </a:p>
          <a:p>
            <a:pPr marL="114300" indent="0">
              <a:buNone/>
            </a:pPr>
            <a:r>
              <a:rPr lang="en-GB" dirty="0" smtClean="0"/>
              <a:t>Split your thinking side into 3 learning chunks</a:t>
            </a:r>
          </a:p>
          <a:p>
            <a:pPr marL="114300" indent="0">
              <a:buNone/>
            </a:pPr>
            <a:r>
              <a:rPr lang="en-GB" dirty="0" smtClean="0"/>
              <a:t>LC1 into 2</a:t>
            </a:r>
          </a:p>
          <a:p>
            <a:pPr marL="114300" indent="0">
              <a:buNone/>
            </a:pPr>
            <a:r>
              <a:rPr lang="en-GB" dirty="0" smtClean="0"/>
              <a:t>LC2 into 3</a:t>
            </a:r>
          </a:p>
          <a:p>
            <a:pPr marL="114300" indent="0">
              <a:buNone/>
            </a:pPr>
            <a:r>
              <a:rPr lang="en-GB" dirty="0" smtClean="0"/>
              <a:t>LC3 into 1</a:t>
            </a:r>
          </a:p>
        </p:txBody>
      </p:sp>
    </p:spTree>
    <p:extLst>
      <p:ext uri="{BB962C8B-B14F-4D97-AF65-F5344CB8AC3E}">
        <p14:creationId xmlns:p14="http://schemas.microsoft.com/office/powerpoint/2010/main" val="13228532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3"/>
          <p:cNvSpPr txBox="1">
            <a:spLocks noGrp="1"/>
          </p:cNvSpPr>
          <p:nvPr>
            <p:ph type="subTitle" idx="1"/>
          </p:nvPr>
        </p:nvSpPr>
        <p:spPr>
          <a:xfrm>
            <a:off x="204300" y="2132850"/>
            <a:ext cx="4115100" cy="675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228" name="Google Shape;228;p33"/>
          <p:cNvSpPr txBox="1">
            <a:spLocks noGrp="1"/>
          </p:cNvSpPr>
          <p:nvPr>
            <p:ph type="body" idx="2"/>
          </p:nvPr>
        </p:nvSpPr>
        <p:spPr>
          <a:xfrm>
            <a:off x="4801363" y="3188450"/>
            <a:ext cx="4199400" cy="1428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smtClean="0"/>
              <a:t>Snuggled in her arms, the sound of her sweet voice allayed any fears.</a:t>
            </a:r>
          </a:p>
          <a:p>
            <a:pPr marL="0" lvl="0" indent="0" algn="l" rtl="0">
              <a:spcBef>
                <a:spcPts val="0"/>
              </a:spcBef>
              <a:spcAft>
                <a:spcPts val="1600"/>
              </a:spcAft>
              <a:buNone/>
            </a:pPr>
            <a:r>
              <a:rPr lang="en-GB" dirty="0" smtClean="0"/>
              <a:t>Burrowed next to Mother, the neat of her heart made me feel safe.</a:t>
            </a:r>
            <a:endParaRPr dirty="0"/>
          </a:p>
        </p:txBody>
      </p:sp>
      <p:sp>
        <p:nvSpPr>
          <p:cNvPr id="229" name="Google Shape;229;p33"/>
          <p:cNvSpPr txBox="1">
            <a:spLocks noGrp="1"/>
          </p:cNvSpPr>
          <p:nvPr>
            <p:ph type="subTitle" idx="3"/>
          </p:nvPr>
        </p:nvSpPr>
        <p:spPr>
          <a:xfrm>
            <a:off x="204300" y="3991350"/>
            <a:ext cx="4115100" cy="90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5"/>
          <p:cNvSpPr txBox="1">
            <a:spLocks noGrp="1"/>
          </p:cNvSpPr>
          <p:nvPr>
            <p:ph type="body" idx="1"/>
          </p:nvPr>
        </p:nvSpPr>
        <p:spPr>
          <a:xfrm>
            <a:off x="4824225" y="3384013"/>
            <a:ext cx="4199400" cy="1279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smtClean="0"/>
              <a:t>We dozed off to sleep to the eerie ensemble of the night-time forest: shrieks of strangers, howls of unknown animals, shrill of voices.</a:t>
            </a:r>
            <a:endParaRPr dirty="0"/>
          </a:p>
        </p:txBody>
      </p:sp>
      <p:sp>
        <p:nvSpPr>
          <p:cNvPr id="239" name="Google Shape;239;p35"/>
          <p:cNvSpPr txBox="1">
            <a:spLocks noGrp="1"/>
          </p:cNvSpPr>
          <p:nvPr>
            <p:ph type="subTitle" idx="2"/>
          </p:nvPr>
        </p:nvSpPr>
        <p:spPr>
          <a:xfrm>
            <a:off x="162975" y="1795800"/>
            <a:ext cx="4199400" cy="492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smtClean="0"/>
              <a:t>Screeches, crying out, bellowing, shrill</a:t>
            </a:r>
            <a:endParaRPr dirty="0"/>
          </a:p>
        </p:txBody>
      </p:sp>
      <p:sp>
        <p:nvSpPr>
          <p:cNvPr id="240" name="Google Shape;240;p35"/>
          <p:cNvSpPr txBox="1">
            <a:spLocks noGrp="1"/>
          </p:cNvSpPr>
          <p:nvPr>
            <p:ph type="subTitle" idx="3"/>
          </p:nvPr>
        </p:nvSpPr>
        <p:spPr>
          <a:xfrm>
            <a:off x="162975" y="3053700"/>
            <a:ext cx="4199400" cy="492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241" name="Google Shape;241;p35"/>
          <p:cNvSpPr txBox="1">
            <a:spLocks noGrp="1"/>
          </p:cNvSpPr>
          <p:nvPr>
            <p:ph type="subTitle" idx="4"/>
          </p:nvPr>
        </p:nvSpPr>
        <p:spPr>
          <a:xfrm>
            <a:off x="162975" y="4311600"/>
            <a:ext cx="4199400" cy="492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40"/>
          <p:cNvSpPr txBox="1">
            <a:spLocks noGrp="1"/>
          </p:cNvSpPr>
          <p:nvPr>
            <p:ph type="body" idx="1"/>
          </p:nvPr>
        </p:nvSpPr>
        <p:spPr>
          <a:xfrm>
            <a:off x="4801350" y="3228888"/>
            <a:ext cx="4199400" cy="1279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smtClean="0"/>
              <a:t>The green canopy became a net to capture and trap us. </a:t>
            </a:r>
            <a:endParaRPr dirty="0"/>
          </a:p>
        </p:txBody>
      </p:sp>
      <p:sp>
        <p:nvSpPr>
          <p:cNvPr id="263" name="Google Shape;263;p40"/>
          <p:cNvSpPr txBox="1">
            <a:spLocks noGrp="1"/>
          </p:cNvSpPr>
          <p:nvPr>
            <p:ph type="subTitle" idx="2"/>
          </p:nvPr>
        </p:nvSpPr>
        <p:spPr>
          <a:xfrm>
            <a:off x="323500" y="2641850"/>
            <a:ext cx="3924900" cy="1013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41"/>
          <p:cNvSpPr txBox="1">
            <a:spLocks noGrp="1"/>
          </p:cNvSpPr>
          <p:nvPr>
            <p:ph type="body" idx="1"/>
          </p:nvPr>
        </p:nvSpPr>
        <p:spPr>
          <a:xfrm>
            <a:off x="4746050" y="2318563"/>
            <a:ext cx="4199400" cy="2572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smtClean="0"/>
              <a:t>Write our today’s paragraph onto your best piece.</a:t>
            </a:r>
          </a:p>
          <a:p>
            <a:pPr marL="0" lvl="0" indent="0" algn="l" rtl="0">
              <a:spcBef>
                <a:spcPts val="0"/>
              </a:spcBef>
              <a:spcAft>
                <a:spcPts val="1600"/>
              </a:spcAft>
              <a:buNone/>
            </a:pPr>
            <a:r>
              <a:rPr lang="en-GB" dirty="0" smtClean="0"/>
              <a:t>If you haven’t already done so, send in a recording of you reading please!</a:t>
            </a:r>
          </a:p>
          <a:p>
            <a:pPr marL="0" lvl="0" indent="0" algn="l" rtl="0">
              <a:spcBef>
                <a:spcPts val="0"/>
              </a:spcBef>
              <a:spcAft>
                <a:spcPts val="1600"/>
              </a:spcAft>
              <a:buNone/>
            </a:pPr>
            <a:r>
              <a:rPr lang="en-GB" dirty="0" smtClean="0"/>
              <a:t>Spelling work can be done today and there are activities for during the week</a:t>
            </a:r>
          </a:p>
          <a:p>
            <a:pPr marL="0" lvl="0" indent="0" algn="l" rtl="0">
              <a:spcBef>
                <a:spcPts val="0"/>
              </a:spcBef>
              <a:spcAft>
                <a:spcPts val="1600"/>
              </a:spcAft>
              <a:buNone/>
            </a:pPr>
            <a:r>
              <a:rPr lang="en-GB" dirty="0" smtClean="0"/>
              <a:t>Author of the week- The Girl Who Stole an Elephant, check it out on th</a:t>
            </a:r>
            <a:r>
              <a:rPr lang="en-GB" dirty="0" smtClean="0"/>
              <a:t>e link on the class page.</a:t>
            </a:r>
            <a:endParaRP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TotalTime>
  <Words>178</Words>
  <Application>Microsoft Office PowerPoint</Application>
  <PresentationFormat>On-screen Show (16:9)</PresentationFormat>
  <Paragraphs>20</Paragraphs>
  <Slides>12</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Imprima</vt:lpstr>
      <vt:lpstr>Arial</vt:lpstr>
      <vt:lpstr>Simple Light</vt:lpstr>
      <vt:lpstr>PowerPoint Presentation</vt:lpstr>
      <vt:lpstr>LO : To write effective sentences for our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McDevitt</dc:creator>
  <cp:lastModifiedBy>S. McDevitt</cp:lastModifiedBy>
  <cp:revision>5</cp:revision>
  <dcterms:modified xsi:type="dcterms:W3CDTF">2021-01-26T10:03:31Z</dcterms:modified>
</cp:coreProperties>
</file>