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29"/>
  </p:handoutMasterIdLst>
  <p:sldIdLst>
    <p:sldId id="261" r:id="rId2"/>
    <p:sldId id="258" r:id="rId3"/>
    <p:sldId id="263" r:id="rId4"/>
    <p:sldId id="264" r:id="rId5"/>
    <p:sldId id="267" r:id="rId6"/>
    <p:sldId id="268" r:id="rId7"/>
    <p:sldId id="270" r:id="rId8"/>
    <p:sldId id="269" r:id="rId9"/>
    <p:sldId id="271" r:id="rId10"/>
    <p:sldId id="272" r:id="rId11"/>
    <p:sldId id="273" r:id="rId12"/>
    <p:sldId id="274" r:id="rId13"/>
    <p:sldId id="276" r:id="rId14"/>
    <p:sldId id="277" r:id="rId15"/>
    <p:sldId id="278" r:id="rId16"/>
    <p:sldId id="279" r:id="rId17"/>
    <p:sldId id="280" r:id="rId18"/>
    <p:sldId id="281" r:id="rId19"/>
    <p:sldId id="282" r:id="rId20"/>
    <p:sldId id="283" r:id="rId21"/>
    <p:sldId id="284" r:id="rId22"/>
    <p:sldId id="285" r:id="rId23"/>
    <p:sldId id="286" r:id="rId24"/>
    <p:sldId id="287" r:id="rId25"/>
    <p:sldId id="288" r:id="rId26"/>
    <p:sldId id="289" r:id="rId27"/>
    <p:sldId id="290" r:id="rId28"/>
  </p:sldIdLst>
  <p:sldSz cx="9144000" cy="6858000" type="screen4x3"/>
  <p:notesSz cx="6858000" cy="9144000"/>
  <p:embeddedFontLst>
    <p:embeddedFont>
      <p:font typeface="Sassoon Infant Rg" panose="02000503030000020003" charset="0"/>
      <p:regular r:id="rId30"/>
      <p:bold r:id="rId31"/>
    </p:embeddedFont>
    <p:embeddedFont>
      <p:font typeface="Sassoon Infant Md" panose="02000603050000020003" charset="0"/>
      <p:regular r:id="rId32"/>
    </p:embeddedFont>
    <p:embeddedFont>
      <p:font typeface="Calibri" panose="020F0502020204030204" pitchFamily="34" charset="0"/>
      <p:regular r:id="rId33"/>
      <p:bold r:id="rId34"/>
      <p:italic r:id="rId35"/>
      <p:boldItalic r:id="rId36"/>
    </p:embeddedFont>
    <p:embeddedFont>
      <p:font typeface="Londrina Solid" panose="02000506000000020003" charset="0"/>
      <p:regular r:id="rId37"/>
    </p:embeddedFont>
    <p:embeddedFont>
      <p:font typeface="BPreplay" panose="02000503000000020004" charset="0"/>
      <p:regular r:id="rId38"/>
      <p:bold r:id="rId39"/>
      <p:italic r:id="rId40"/>
      <p:boldItalic r:id="rId4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61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CDDFC"/>
    <a:srgbClr val="C97DFF"/>
    <a:srgbClr val="C2CCFF"/>
    <a:srgbClr val="ADFFF4"/>
    <a:srgbClr val="7FC1EA"/>
    <a:srgbClr val="E6226A"/>
    <a:srgbClr val="FEFBDA"/>
    <a:srgbClr val="FFFFE1"/>
    <a:srgbClr val="FDFDFD"/>
    <a:srgbClr val="AD8C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660"/>
  </p:normalViewPr>
  <p:slideViewPr>
    <p:cSldViewPr snapToGrid="0" showGuides="1">
      <p:cViewPr varScale="1">
        <p:scale>
          <a:sx n="70" d="100"/>
          <a:sy n="70" d="100"/>
        </p:scale>
        <p:origin x="1368" y="72"/>
      </p:cViewPr>
      <p:guideLst>
        <p:guide orient="horz" pos="2137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61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5.fntdata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4.fntdata"/><Relationship Id="rId38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41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3.fntdata"/><Relationship Id="rId37" Type="http://schemas.openxmlformats.org/officeDocument/2006/relationships/font" Target="fonts/font8.fntdata"/><Relationship Id="rId40" Type="http://schemas.openxmlformats.org/officeDocument/2006/relationships/font" Target="fonts/font11.fntdata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2.fntdata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1.fntdata"/><Relationship Id="rId35" Type="http://schemas.openxmlformats.org/officeDocument/2006/relationships/font" Target="fonts/font6.fntdata"/><Relationship Id="rId43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 anchor="ctr" anchorCtr="1"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pic>
        <p:nvPicPr>
          <p:cNvPr id="8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9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636480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14729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7" y="6700730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288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7" Type="http://schemas.openxmlformats.org/officeDocument/2006/relationships/image" Target="../media/image35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7" Type="http://schemas.openxmlformats.org/officeDocument/2006/relationships/image" Target="../media/image40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jpeg"/><Relationship Id="rId3" Type="http://schemas.openxmlformats.org/officeDocument/2006/relationships/image" Target="../media/image44.jpeg"/><Relationship Id="rId7" Type="http://schemas.openxmlformats.org/officeDocument/2006/relationships/image" Target="../media/image48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jpeg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3" Type="http://schemas.openxmlformats.org/officeDocument/2006/relationships/image" Target="../media/image59.jpeg"/><Relationship Id="rId7" Type="http://schemas.openxmlformats.org/officeDocument/2006/relationships/image" Target="../media/image63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2.jpeg"/><Relationship Id="rId5" Type="http://schemas.openxmlformats.org/officeDocument/2006/relationships/image" Target="../media/image61.jpeg"/><Relationship Id="rId4" Type="http://schemas.openxmlformats.org/officeDocument/2006/relationships/image" Target="../media/image6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7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3" Type="http://schemas.openxmlformats.org/officeDocument/2006/relationships/image" Target="../media/image69.jpeg"/><Relationship Id="rId7" Type="http://schemas.openxmlformats.org/officeDocument/2006/relationships/image" Target="../media/image73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2.jpeg"/><Relationship Id="rId5" Type="http://schemas.openxmlformats.org/officeDocument/2006/relationships/image" Target="../media/image71.jpeg"/><Relationship Id="rId4" Type="http://schemas.openxmlformats.org/officeDocument/2006/relationships/image" Target="../media/image7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8.png"/><Relationship Id="rId4" Type="http://schemas.openxmlformats.org/officeDocument/2006/relationships/image" Target="../media/image7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3.png"/><Relationship Id="rId5" Type="http://schemas.openxmlformats.org/officeDocument/2006/relationships/image" Target="../media/image82.jpeg"/><Relationship Id="rId4" Type="http://schemas.openxmlformats.org/officeDocument/2006/relationships/image" Target="../media/image8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6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3.png"/><Relationship Id="rId3" Type="http://schemas.openxmlformats.org/officeDocument/2006/relationships/image" Target="../media/image88.jpeg"/><Relationship Id="rId7" Type="http://schemas.openxmlformats.org/officeDocument/2006/relationships/image" Target="../media/image92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1.jpeg"/><Relationship Id="rId5" Type="http://schemas.openxmlformats.org/officeDocument/2006/relationships/image" Target="../media/image90.jpeg"/><Relationship Id="rId4" Type="http://schemas.openxmlformats.org/officeDocument/2006/relationships/image" Target="../media/image8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7.png"/><Relationship Id="rId4" Type="http://schemas.openxmlformats.org/officeDocument/2006/relationships/image" Target="../media/image9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png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2.png"/><Relationship Id="rId5" Type="http://schemas.openxmlformats.org/officeDocument/2006/relationships/image" Target="../media/image101.png"/><Relationship Id="rId4" Type="http://schemas.openxmlformats.org/officeDocument/2006/relationships/image" Target="../media/image10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png"/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7.png"/><Relationship Id="rId5" Type="http://schemas.openxmlformats.org/officeDocument/2006/relationships/image" Target="../media/image106.png"/><Relationship Id="rId4" Type="http://schemas.openxmlformats.org/officeDocument/2006/relationships/image" Target="../media/image10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png"/><Relationship Id="rId2" Type="http://schemas.openxmlformats.org/officeDocument/2006/relationships/image" Target="../media/image10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7.png"/><Relationship Id="rId5" Type="http://schemas.openxmlformats.org/officeDocument/2006/relationships/image" Target="../media/image85.png"/><Relationship Id="rId4" Type="http://schemas.openxmlformats.org/officeDocument/2006/relationships/image" Target="../media/image11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png"/><Relationship Id="rId2" Type="http://schemas.openxmlformats.org/officeDocument/2006/relationships/image" Target="../media/image1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4.png"/><Relationship Id="rId5" Type="http://schemas.openxmlformats.org/officeDocument/2006/relationships/image" Target="../media/image107.png"/><Relationship Id="rId4" Type="http://schemas.openxmlformats.org/officeDocument/2006/relationships/image" Target="../media/image11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png"/><Relationship Id="rId2" Type="http://schemas.openxmlformats.org/officeDocument/2006/relationships/image" Target="../media/image10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8.png"/><Relationship Id="rId5" Type="http://schemas.openxmlformats.org/officeDocument/2006/relationships/image" Target="../media/image117.png"/><Relationship Id="rId4" Type="http://schemas.openxmlformats.org/officeDocument/2006/relationships/image" Target="../media/image116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9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071076" y="6384006"/>
            <a:ext cx="4994031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dirty="0" smtClean="0">
                <a:solidFill>
                  <a:schemeClr val="bg1"/>
                </a:solidFill>
                <a:latin typeface="BPreplay" panose="02000503000000020004" pitchFamily="50" charset="0"/>
              </a:rPr>
              <a:t>Year One</a:t>
            </a:r>
            <a:endParaRPr lang="en-GB" dirty="0">
              <a:solidFill>
                <a:schemeClr val="bg1"/>
              </a:solidFill>
              <a:latin typeface="BPreplay" panose="02000503000000020004" pitchFamily="50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6251423"/>
            <a:ext cx="9144000" cy="612000"/>
          </a:xfrm>
          <a:prstGeom prst="rect">
            <a:avLst/>
          </a:prstGeom>
          <a:solidFill>
            <a:srgbClr val="E622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423"/>
            <a:ext cx="9261231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857089" y="6464797"/>
            <a:ext cx="3422002" cy="207749"/>
          </a:xfrm>
          <a:prstGeom prst="rect">
            <a:avLst/>
          </a:prstGeom>
          <a:noFill/>
        </p:spPr>
        <p:txBody>
          <a:bodyPr wrap="square" lIns="0" tIns="0" rIns="0" bIns="0" rtlCol="0" anchor="ctr" anchorCtr="1">
            <a:noAutofit/>
          </a:bodyPr>
          <a:lstStyle/>
          <a:p>
            <a:r>
              <a:rPr lang="en-GB" sz="800" b="1" dirty="0" smtClean="0">
                <a:solidFill>
                  <a:schemeClr val="bg1"/>
                </a:solidFill>
                <a:latin typeface="BPreplay" panose="02000503000000020004" pitchFamily="50" charset="0"/>
              </a:rPr>
              <a:t>Science </a:t>
            </a:r>
            <a:r>
              <a:rPr lang="en-GB" sz="800" dirty="0" smtClean="0">
                <a:solidFill>
                  <a:schemeClr val="bg1"/>
                </a:solidFill>
                <a:latin typeface="BPreplay" panose="02000503000000020004" pitchFamily="50" charset="0"/>
              </a:rPr>
              <a:t>| </a:t>
            </a:r>
            <a:r>
              <a:rPr lang="en-GB" sz="800" dirty="0">
                <a:solidFill>
                  <a:schemeClr val="bg1"/>
                </a:solidFill>
                <a:latin typeface="BPreplay" panose="02000503000000020004" pitchFamily="50" charset="0"/>
              </a:rPr>
              <a:t>Year 2</a:t>
            </a:r>
            <a:r>
              <a:rPr lang="en-GB" sz="800" dirty="0" smtClean="0">
                <a:solidFill>
                  <a:schemeClr val="bg1"/>
                </a:solidFill>
                <a:latin typeface="BPreplay" panose="02000503000000020004" pitchFamily="50" charset="0"/>
              </a:rPr>
              <a:t> </a:t>
            </a:r>
            <a:r>
              <a:rPr lang="en-GB" sz="800" dirty="0">
                <a:solidFill>
                  <a:schemeClr val="bg1"/>
                </a:solidFill>
                <a:latin typeface="BPreplay" panose="02000503000000020004" pitchFamily="50" charset="0"/>
              </a:rPr>
              <a:t>| </a:t>
            </a:r>
            <a:r>
              <a:rPr lang="en-GB" sz="800" dirty="0" smtClean="0">
                <a:solidFill>
                  <a:schemeClr val="bg1"/>
                </a:solidFill>
                <a:latin typeface="BPreplay" panose="02000503000000020004" pitchFamily="50" charset="0"/>
              </a:rPr>
              <a:t>Animals Including Humans </a:t>
            </a:r>
            <a:r>
              <a:rPr lang="en-GB" sz="800" dirty="0">
                <a:solidFill>
                  <a:schemeClr val="bg1"/>
                </a:solidFill>
                <a:latin typeface="BPreplay" panose="02000503000000020004" pitchFamily="50" charset="0"/>
              </a:rPr>
              <a:t>| </a:t>
            </a:r>
            <a:r>
              <a:rPr lang="en-GB" sz="800" dirty="0" smtClean="0">
                <a:solidFill>
                  <a:schemeClr val="bg1"/>
                </a:solidFill>
                <a:latin typeface="BPreplay" panose="02000503000000020004" pitchFamily="50" charset="0"/>
              </a:rPr>
              <a:t>Animal Babies | Lesson </a:t>
            </a:r>
            <a:r>
              <a:rPr lang="en-GB" sz="800" dirty="0">
                <a:solidFill>
                  <a:schemeClr val="bg1"/>
                </a:solidFill>
                <a:latin typeface="BPreplay" panose="02000503000000020004" pitchFamily="50" charset="0"/>
              </a:rPr>
              <a:t>1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GB" dirty="0" smtClean="0"/>
              <a:t>Animals Including Humans</a:t>
            </a:r>
            <a:endParaRPr lang="en-GB" dirty="0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Science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4823" y="982608"/>
            <a:ext cx="1614353" cy="1071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966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 idx="4294967295"/>
          </p:nvPr>
        </p:nvSpPr>
        <p:spPr>
          <a:xfrm>
            <a:off x="623842" y="728663"/>
            <a:ext cx="7886700" cy="1325562"/>
          </a:xfrm>
          <a:noFill/>
        </p:spPr>
        <p:txBody>
          <a:bodyPr lIns="0" tIns="0" rIns="0" bIns="0" anchor="ctr" anchorCtr="1">
            <a:noAutofit/>
          </a:bodyPr>
          <a:lstStyle/>
          <a:p>
            <a:r>
              <a:rPr lang="en-GB" sz="5400" dirty="0" smtClean="0">
                <a:ln w="28575">
                  <a:solidFill>
                    <a:schemeClr val="tx1"/>
                  </a:solidFill>
                </a:ln>
                <a:solidFill>
                  <a:schemeClr val="bg1"/>
                </a:solidFill>
                <a:latin typeface="Londrina Solid" panose="02000506000000020003" pitchFamily="50" charset="0"/>
              </a:rPr>
              <a:t>Animal Babies</a:t>
            </a:r>
            <a:endParaRPr lang="en-GB" sz="5400" dirty="0">
              <a:ln w="28575">
                <a:solidFill>
                  <a:schemeClr val="tx1"/>
                </a:solidFill>
              </a:ln>
              <a:solidFill>
                <a:schemeClr val="bg1"/>
              </a:solidFill>
              <a:latin typeface="Londrina Solid" panose="02000506000000020003" pitchFamily="50" charset="0"/>
            </a:endParaRPr>
          </a:p>
        </p:txBody>
      </p:sp>
      <p:pic>
        <p:nvPicPr>
          <p:cNvPr id="3" name="Twinkl Logo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7519" y="5719763"/>
            <a:ext cx="588962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0213" y="4986064"/>
            <a:ext cx="886126" cy="76823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6417" y="5140411"/>
            <a:ext cx="517638" cy="6417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6423" y="4011473"/>
            <a:ext cx="1320491" cy="152876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7947" y="4683737"/>
            <a:ext cx="1359439" cy="171299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183202" y="5673958"/>
            <a:ext cx="699898" cy="53854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7357" y="5540236"/>
            <a:ext cx="1341945" cy="93998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5526" y="5799167"/>
            <a:ext cx="684458" cy="52816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3071" y="3802120"/>
            <a:ext cx="1968830" cy="2410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 smtClean="0"/>
              <a:t>Success Criteria</a:t>
            </a:r>
            <a:endParaRPr lang="en-US" sz="3600" dirty="0"/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 smtClean="0"/>
              <a:t>Aim</a:t>
            </a:r>
            <a:endParaRPr lang="en-US" sz="3600" dirty="0"/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/>
          </a:bodyPr>
          <a:lstStyle/>
          <a:p>
            <a:r>
              <a:rPr lang="en-GB" dirty="0"/>
              <a:t>I can describe how animals change as they grow. </a:t>
            </a:r>
          </a:p>
          <a:p>
            <a:r>
              <a:rPr lang="en-GB" dirty="0"/>
              <a:t>I can match animals and their babies.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1"/>
            <a:ext cx="7886700" cy="2626023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I can draw an animal as a baby and an adult.  </a:t>
            </a:r>
          </a:p>
          <a:p>
            <a:r>
              <a:rPr lang="en-GB" dirty="0"/>
              <a:t>I can say how the animal will change as it grows. 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I can name some animal babies.  </a:t>
            </a:r>
          </a:p>
          <a:p>
            <a:r>
              <a:rPr lang="en-GB" dirty="0"/>
              <a:t>I can say which animal some babies will grow into.</a:t>
            </a: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220" y="5338898"/>
            <a:ext cx="4061254" cy="102131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582727" y="5338897"/>
            <a:ext cx="4052499" cy="102131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3322" y="4751300"/>
            <a:ext cx="962499" cy="13568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77476" y="4738944"/>
            <a:ext cx="1444911" cy="1381511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512763"/>
            <a:ext cx="8137525" cy="862154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Animal Babies</a:t>
            </a:r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147117" y="1321329"/>
            <a:ext cx="6849765" cy="385203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600" dirty="0"/>
              <a:t>All living things can reproduce. </a:t>
            </a:r>
            <a:r>
              <a:rPr lang="en-GB" sz="1600" dirty="0" smtClean="0"/>
              <a:t>This </a:t>
            </a:r>
            <a:r>
              <a:rPr lang="en-GB" sz="1600" dirty="0"/>
              <a:t>is when a living thing, makes a new living thing (of the same kind). </a:t>
            </a:r>
          </a:p>
          <a:p>
            <a:pPr marL="0" indent="0">
              <a:buNone/>
            </a:pPr>
            <a:endParaRPr lang="en-GB" sz="1400" dirty="0"/>
          </a:p>
          <a:p>
            <a:pPr marL="0" indent="0">
              <a:buNone/>
            </a:pPr>
            <a:r>
              <a:rPr lang="en-GB" sz="1600" dirty="0"/>
              <a:t>Plants reproduce by bearing seeds that grow into new plants. Humans and other animals reproduce by having babies. </a:t>
            </a:r>
          </a:p>
          <a:p>
            <a:pPr marL="0" indent="0">
              <a:buNone/>
            </a:pPr>
            <a:endParaRPr lang="en-GB" sz="1400" dirty="0"/>
          </a:p>
          <a:p>
            <a:pPr marL="0" indent="0">
              <a:buNone/>
            </a:pPr>
            <a:r>
              <a:rPr lang="en-GB" sz="1600" dirty="0"/>
              <a:t>Some animal babies look just like their </a:t>
            </a:r>
            <a:r>
              <a:rPr lang="en-GB" sz="1600" dirty="0" smtClean="0"/>
              <a:t>grownups </a:t>
            </a:r>
            <a:r>
              <a:rPr lang="en-GB" sz="1600" dirty="0"/>
              <a:t>but smaller. Some animal babies look very different! </a:t>
            </a:r>
          </a:p>
          <a:p>
            <a:pPr marL="0" indent="0">
              <a:buNone/>
            </a:pPr>
            <a:endParaRPr lang="en-GB" sz="1400" dirty="0" smtClean="0"/>
          </a:p>
          <a:p>
            <a:pPr marL="0" indent="0">
              <a:buNone/>
            </a:pPr>
            <a:r>
              <a:rPr lang="en-GB" sz="1600" dirty="0" smtClean="0"/>
              <a:t>We </a:t>
            </a:r>
            <a:r>
              <a:rPr lang="en-GB" sz="1600" dirty="0"/>
              <a:t>are going to learn about some different kinds of animal babies, and how they change as they grow.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2481" y="5443028"/>
            <a:ext cx="733744" cy="63612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318789" y="5507033"/>
            <a:ext cx="824569" cy="559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ounded Rectangle 21"/>
          <p:cNvSpPr/>
          <p:nvPr/>
        </p:nvSpPr>
        <p:spPr>
          <a:xfrm>
            <a:off x="754823" y="2039752"/>
            <a:ext cx="7633527" cy="448037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ounded Rectangle 20"/>
          <p:cNvSpPr/>
          <p:nvPr/>
        </p:nvSpPr>
        <p:spPr>
          <a:xfrm>
            <a:off x="754823" y="1446666"/>
            <a:ext cx="7633527" cy="448037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267756"/>
            <a:ext cx="8137525" cy="862154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Animal Babies</a:t>
            </a:r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147117" y="1321330"/>
            <a:ext cx="6849765" cy="173490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1600" dirty="0"/>
              <a:t>These animal babies are mammals</a:t>
            </a:r>
            <a:r>
              <a:rPr lang="en-GB" sz="1600" dirty="0" smtClean="0"/>
              <a:t>.</a:t>
            </a:r>
          </a:p>
          <a:p>
            <a:pPr marL="0" indent="0" algn="ctr">
              <a:buNone/>
            </a:pPr>
            <a:endParaRPr lang="en-GB" sz="800" dirty="0"/>
          </a:p>
          <a:p>
            <a:pPr marL="0" indent="0" algn="ctr">
              <a:buNone/>
            </a:pPr>
            <a:r>
              <a:rPr lang="en-GB" sz="1600" dirty="0"/>
              <a:t>Do you know what these baby mammals are called?</a:t>
            </a:r>
          </a:p>
        </p:txBody>
      </p:sp>
      <p:pic>
        <p:nvPicPr>
          <p:cNvPr id="10" name="Whole Clas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8319" y="2710327"/>
            <a:ext cx="2261309" cy="150165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4479107"/>
            <a:ext cx="2269376" cy="150700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65"/>
          <a:stretch/>
        </p:blipFill>
        <p:spPr>
          <a:xfrm>
            <a:off x="3437312" y="4483217"/>
            <a:ext cx="2269376" cy="150289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73"/>
          <a:stretch/>
        </p:blipFill>
        <p:spPr>
          <a:xfrm>
            <a:off x="2124537" y="2710327"/>
            <a:ext cx="2269376" cy="150629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8974" y="4476890"/>
            <a:ext cx="2269376" cy="1509224"/>
          </a:xfrm>
          <a:prstGeom prst="rect">
            <a:avLst/>
          </a:prstGeom>
        </p:spPr>
      </p:pic>
      <p:sp>
        <p:nvSpPr>
          <p:cNvPr id="23" name="TextBox 21"/>
          <p:cNvSpPr txBox="1">
            <a:spLocks noChangeArrowheads="1"/>
          </p:cNvSpPr>
          <p:nvPr/>
        </p:nvSpPr>
        <p:spPr bwMode="auto">
          <a:xfrm>
            <a:off x="751717" y="6193008"/>
            <a:ext cx="763270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Photo courtesy 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of Lisa L </a:t>
            </a:r>
            <a:r>
              <a:rPr lang="en-GB" altLang="en-US" sz="500" dirty="0" err="1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Wiedmeier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</a:t>
            </a:r>
            <a:r>
              <a:rPr lang="en-GB" altLang="en-US" sz="500" dirty="0" err="1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nicsuzor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</a:t>
            </a:r>
            <a:r>
              <a:rPr lang="en-GB" altLang="en-US" sz="500" dirty="0" err="1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Tambako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 the Jaguar 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@flickr.com) - granted under creative commons licence 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– attribution</a:t>
            </a:r>
            <a:endParaRPr lang="en-GB" altLang="en-US" sz="500" dirty="0">
              <a:solidFill>
                <a:schemeClr val="bg1">
                  <a:lumMod val="50000"/>
                </a:schemeClr>
              </a:solidFill>
              <a:latin typeface="BPreplay" panose="02000503000000020004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4927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ounded Rectangle 28"/>
          <p:cNvSpPr/>
          <p:nvPr/>
        </p:nvSpPr>
        <p:spPr>
          <a:xfrm>
            <a:off x="6458309" y="3637972"/>
            <a:ext cx="1930201" cy="691957"/>
          </a:xfrm>
          <a:prstGeom prst="roundRect">
            <a:avLst>
              <a:gd name="adj" fmla="val 812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ounded Rectangle 29"/>
          <p:cNvSpPr/>
          <p:nvPr/>
        </p:nvSpPr>
        <p:spPr>
          <a:xfrm>
            <a:off x="6484541" y="2255670"/>
            <a:ext cx="1930201" cy="691957"/>
          </a:xfrm>
          <a:prstGeom prst="roundRect">
            <a:avLst>
              <a:gd name="adj" fmla="val 812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ounded Rectangle 27"/>
          <p:cNvSpPr/>
          <p:nvPr/>
        </p:nvSpPr>
        <p:spPr>
          <a:xfrm>
            <a:off x="2511022" y="5012881"/>
            <a:ext cx="1930201" cy="691957"/>
          </a:xfrm>
          <a:prstGeom prst="roundRect">
            <a:avLst>
              <a:gd name="adj" fmla="val 812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ounded Rectangle 26"/>
          <p:cNvSpPr/>
          <p:nvPr/>
        </p:nvSpPr>
        <p:spPr>
          <a:xfrm>
            <a:off x="2511022" y="3637972"/>
            <a:ext cx="1930201" cy="691957"/>
          </a:xfrm>
          <a:prstGeom prst="roundRect">
            <a:avLst>
              <a:gd name="adj" fmla="val 812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ounded Rectangle 25"/>
          <p:cNvSpPr/>
          <p:nvPr/>
        </p:nvSpPr>
        <p:spPr>
          <a:xfrm>
            <a:off x="2537254" y="2255670"/>
            <a:ext cx="1930201" cy="691957"/>
          </a:xfrm>
          <a:prstGeom prst="roundRect">
            <a:avLst>
              <a:gd name="adj" fmla="val 812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ounded Rectangle 15"/>
          <p:cNvSpPr/>
          <p:nvPr/>
        </p:nvSpPr>
        <p:spPr>
          <a:xfrm>
            <a:off x="754823" y="1446666"/>
            <a:ext cx="7633527" cy="448037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280947"/>
            <a:ext cx="8137525" cy="862154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Animal Babies</a:t>
            </a:r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2430827" y="1319182"/>
            <a:ext cx="4289856" cy="78755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600" dirty="0" smtClean="0"/>
              <a:t>Baby mammals have lots of different names.</a:t>
            </a:r>
          </a:p>
        </p:txBody>
      </p:sp>
      <p:pic>
        <p:nvPicPr>
          <p:cNvPr id="10" name="Whole Clas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717" y="4726037"/>
            <a:ext cx="1905913" cy="126564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5449" y="1965853"/>
            <a:ext cx="1912712" cy="127016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65"/>
          <a:stretch/>
        </p:blipFill>
        <p:spPr>
          <a:xfrm>
            <a:off x="4685448" y="3342960"/>
            <a:ext cx="1912713" cy="126669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73"/>
          <a:stretch/>
        </p:blipFill>
        <p:spPr>
          <a:xfrm>
            <a:off x="755650" y="1966452"/>
            <a:ext cx="1912713" cy="126956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374" y="3342960"/>
            <a:ext cx="1912713" cy="1272029"/>
          </a:xfrm>
          <a:prstGeom prst="rect">
            <a:avLst/>
          </a:prstGeom>
        </p:spPr>
      </p:pic>
      <p:sp>
        <p:nvSpPr>
          <p:cNvPr id="23" name="TextBox 21"/>
          <p:cNvSpPr txBox="1">
            <a:spLocks noChangeArrowheads="1"/>
          </p:cNvSpPr>
          <p:nvPr/>
        </p:nvSpPr>
        <p:spPr bwMode="auto">
          <a:xfrm>
            <a:off x="751717" y="6193008"/>
            <a:ext cx="763270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Photo courtesy 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of Lisa L </a:t>
            </a:r>
            <a:r>
              <a:rPr lang="en-GB" altLang="en-US" sz="500" dirty="0" err="1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Wiedmeier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</a:t>
            </a:r>
            <a:r>
              <a:rPr lang="en-GB" altLang="en-US" sz="500" dirty="0" err="1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nicsuzor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</a:t>
            </a:r>
            <a:r>
              <a:rPr lang="en-GB" altLang="en-US" sz="500" dirty="0" err="1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Tambako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 the Jaguar 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@flickr.com) - granted under creative commons licence 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– attribution</a:t>
            </a:r>
            <a:endParaRPr lang="en-GB" altLang="en-US" sz="500" dirty="0">
              <a:solidFill>
                <a:schemeClr val="bg1">
                  <a:lumMod val="50000"/>
                </a:schemeClr>
              </a:solidFill>
              <a:latin typeface="BPreplay" panose="02000503000000020004" pitchFamily="50" charset="0"/>
            </a:endParaRPr>
          </a:p>
        </p:txBody>
      </p:sp>
      <p:sp>
        <p:nvSpPr>
          <p:cNvPr id="17" name="Content Placeholder 6"/>
          <p:cNvSpPr txBox="1">
            <a:spLocks/>
          </p:cNvSpPr>
          <p:nvPr/>
        </p:nvSpPr>
        <p:spPr>
          <a:xfrm>
            <a:off x="2668363" y="2127663"/>
            <a:ext cx="1638070" cy="978056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600" dirty="0" smtClean="0"/>
              <a:t>A puppy is </a:t>
            </a:r>
            <a:br>
              <a:rPr lang="en-GB" sz="1600" dirty="0" smtClean="0"/>
            </a:br>
            <a:r>
              <a:rPr lang="en-GB" sz="1600" dirty="0" smtClean="0"/>
              <a:t>a baby dog.</a:t>
            </a:r>
          </a:p>
        </p:txBody>
      </p:sp>
      <p:sp>
        <p:nvSpPr>
          <p:cNvPr id="19" name="Content Placeholder 6"/>
          <p:cNvSpPr txBox="1">
            <a:spLocks/>
          </p:cNvSpPr>
          <p:nvPr/>
        </p:nvSpPr>
        <p:spPr>
          <a:xfrm>
            <a:off x="2657087" y="3524949"/>
            <a:ext cx="1638070" cy="978056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600" dirty="0" smtClean="0"/>
              <a:t>A kitten is </a:t>
            </a:r>
            <a:br>
              <a:rPr lang="en-GB" sz="1600" dirty="0" smtClean="0"/>
            </a:br>
            <a:r>
              <a:rPr lang="en-GB" sz="1600" dirty="0" smtClean="0"/>
              <a:t>a baby cat.</a:t>
            </a:r>
          </a:p>
        </p:txBody>
      </p:sp>
      <p:sp>
        <p:nvSpPr>
          <p:cNvPr id="20" name="Content Placeholder 6"/>
          <p:cNvSpPr txBox="1">
            <a:spLocks/>
          </p:cNvSpPr>
          <p:nvPr/>
        </p:nvSpPr>
        <p:spPr>
          <a:xfrm>
            <a:off x="2657087" y="4872012"/>
            <a:ext cx="1638070" cy="978056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600" dirty="0" smtClean="0"/>
              <a:t>A foal is a baby horse.</a:t>
            </a:r>
          </a:p>
        </p:txBody>
      </p:sp>
      <p:sp>
        <p:nvSpPr>
          <p:cNvPr id="24" name="Content Placeholder 6"/>
          <p:cNvSpPr txBox="1">
            <a:spLocks/>
          </p:cNvSpPr>
          <p:nvPr/>
        </p:nvSpPr>
        <p:spPr>
          <a:xfrm>
            <a:off x="6550883" y="2135901"/>
            <a:ext cx="1776972" cy="978056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600" dirty="0" smtClean="0"/>
              <a:t>A baby tiger is called a cub.</a:t>
            </a:r>
          </a:p>
        </p:txBody>
      </p:sp>
      <p:sp>
        <p:nvSpPr>
          <p:cNvPr id="25" name="Content Placeholder 6"/>
          <p:cNvSpPr txBox="1">
            <a:spLocks/>
          </p:cNvSpPr>
          <p:nvPr/>
        </p:nvSpPr>
        <p:spPr>
          <a:xfrm>
            <a:off x="6541599" y="3528879"/>
            <a:ext cx="1954707" cy="1030103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600" dirty="0" smtClean="0"/>
              <a:t>A baby elephant is called a calf.</a:t>
            </a:r>
          </a:p>
        </p:txBody>
      </p:sp>
    </p:spTree>
    <p:extLst>
      <p:ext uri="{BB962C8B-B14F-4D97-AF65-F5344CB8AC3E}">
        <p14:creationId xmlns:p14="http://schemas.microsoft.com/office/powerpoint/2010/main" val="1310480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ounded Rectangle 21"/>
          <p:cNvSpPr/>
          <p:nvPr/>
        </p:nvSpPr>
        <p:spPr>
          <a:xfrm>
            <a:off x="754823" y="2039752"/>
            <a:ext cx="7633527" cy="448037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ounded Rectangle 20"/>
          <p:cNvSpPr/>
          <p:nvPr/>
        </p:nvSpPr>
        <p:spPr>
          <a:xfrm>
            <a:off x="754823" y="1446666"/>
            <a:ext cx="7633527" cy="448037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282700"/>
            <a:ext cx="8137525" cy="862154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Animal Babies</a:t>
            </a:r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147117" y="1321330"/>
            <a:ext cx="6849765" cy="173490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1600" dirty="0"/>
              <a:t>These animal </a:t>
            </a:r>
            <a:r>
              <a:rPr lang="en-GB" sz="1600" dirty="0" smtClean="0"/>
              <a:t>are baby birds. Do you know what these baby birds are called?</a:t>
            </a:r>
          </a:p>
          <a:p>
            <a:pPr marL="0" indent="0" algn="ctr">
              <a:buNone/>
            </a:pPr>
            <a:endParaRPr lang="en-GB" sz="800" dirty="0"/>
          </a:p>
          <a:p>
            <a:pPr marL="0" indent="0" algn="ctr">
              <a:buNone/>
            </a:pPr>
            <a:r>
              <a:rPr lang="en-GB" sz="1600" dirty="0"/>
              <a:t>Which kinds of birds will these babies grow up to be?</a:t>
            </a:r>
          </a:p>
        </p:txBody>
      </p:sp>
      <p:pic>
        <p:nvPicPr>
          <p:cNvPr id="10" name="Whole Clas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sp>
        <p:nvSpPr>
          <p:cNvPr id="23" name="TextBox 21"/>
          <p:cNvSpPr txBox="1">
            <a:spLocks noChangeArrowheads="1"/>
          </p:cNvSpPr>
          <p:nvPr/>
        </p:nvSpPr>
        <p:spPr bwMode="auto">
          <a:xfrm>
            <a:off x="751717" y="6193008"/>
            <a:ext cx="763270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Photo courtesy 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of *</a:t>
            </a:r>
            <a:r>
              <a:rPr lang="en-GB" altLang="en-US" sz="500" dirty="0" err="1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Jer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*, generalising, Kevin </a:t>
            </a:r>
            <a:r>
              <a:rPr lang="en-GB" altLang="en-US" sz="500" dirty="0" err="1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Cortopassi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MICOLO J, Stevie-B, Tim Green ala </a:t>
            </a:r>
            <a:r>
              <a:rPr lang="en-GB" altLang="en-US" sz="500" dirty="0" err="1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atoach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 (@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flickr.com) - granted under creative commons licence 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– attribution</a:t>
            </a:r>
            <a:endParaRPr lang="en-GB" altLang="en-US" sz="500" dirty="0">
              <a:solidFill>
                <a:schemeClr val="bg1">
                  <a:lumMod val="50000"/>
                </a:schemeClr>
              </a:solidFill>
              <a:latin typeface="BPreplay" panose="02000503000000020004" pitchFamily="50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4200" y="4472598"/>
            <a:ext cx="2275599" cy="151780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701" b="42483"/>
          <a:stretch/>
        </p:blipFill>
        <p:spPr>
          <a:xfrm>
            <a:off x="6116685" y="4465152"/>
            <a:ext cx="2275598" cy="151576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8315" y="2734234"/>
            <a:ext cx="2275598" cy="151336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703"/>
          <a:stretch/>
        </p:blipFill>
        <p:spPr>
          <a:xfrm>
            <a:off x="4980219" y="2717714"/>
            <a:ext cx="2275599" cy="150695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544"/>
          <a:stretch/>
        </p:blipFill>
        <p:spPr>
          <a:xfrm>
            <a:off x="751717" y="4470566"/>
            <a:ext cx="2275598" cy="1514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4930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Rounded Rectangle 29"/>
          <p:cNvSpPr/>
          <p:nvPr/>
        </p:nvSpPr>
        <p:spPr>
          <a:xfrm>
            <a:off x="2668432" y="2359523"/>
            <a:ext cx="1930201" cy="922363"/>
          </a:xfrm>
          <a:prstGeom prst="roundRect">
            <a:avLst>
              <a:gd name="adj" fmla="val 812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24000"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These chicks </a:t>
            </a:r>
            <a:endParaRPr lang="en-GB" sz="1600" dirty="0" smtClean="0">
              <a:solidFill>
                <a:schemeClr val="tx1"/>
              </a:solidFill>
            </a:endParaRPr>
          </a:p>
          <a:p>
            <a:r>
              <a:rPr lang="en-GB" sz="1600" dirty="0" smtClean="0">
                <a:solidFill>
                  <a:schemeClr val="tx1"/>
                </a:solidFill>
              </a:rPr>
              <a:t>will </a:t>
            </a:r>
            <a:r>
              <a:rPr lang="en-GB" sz="1600" dirty="0">
                <a:solidFill>
                  <a:schemeClr val="tx1"/>
                </a:solidFill>
              </a:rPr>
              <a:t>grow up </a:t>
            </a:r>
            <a:endParaRPr lang="en-GB" sz="1600" dirty="0" smtClean="0">
              <a:solidFill>
                <a:schemeClr val="tx1"/>
              </a:solidFill>
            </a:endParaRPr>
          </a:p>
          <a:p>
            <a:r>
              <a:rPr lang="en-GB" sz="1600" dirty="0" smtClean="0">
                <a:solidFill>
                  <a:schemeClr val="tx1"/>
                </a:solidFill>
              </a:rPr>
              <a:t>to be chickens.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6452107" y="4755897"/>
            <a:ext cx="1930201" cy="691957"/>
          </a:xfrm>
          <a:prstGeom prst="roundRect">
            <a:avLst>
              <a:gd name="adj" fmla="val 812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96000" rtlCol="0" anchor="ctr"/>
          <a:lstStyle/>
          <a:p>
            <a:r>
              <a:rPr lang="en-GB" sz="1600" dirty="0">
                <a:solidFill>
                  <a:sysClr val="windowText" lastClr="000000"/>
                </a:solidFill>
              </a:rPr>
              <a:t>A baby </a:t>
            </a:r>
            <a:r>
              <a:rPr lang="en-GB" sz="1600" dirty="0" smtClean="0">
                <a:solidFill>
                  <a:sysClr val="windowText" lastClr="000000"/>
                </a:solidFill>
              </a:rPr>
              <a:t>goose </a:t>
            </a:r>
            <a:r>
              <a:rPr lang="en-GB" sz="1600" dirty="0">
                <a:solidFill>
                  <a:sysClr val="windowText" lastClr="000000"/>
                </a:solidFill>
              </a:rPr>
              <a:t>is a </a:t>
            </a:r>
            <a:r>
              <a:rPr lang="en-GB" sz="1600" dirty="0" smtClean="0">
                <a:solidFill>
                  <a:sysClr val="windowText" lastClr="000000"/>
                </a:solidFill>
              </a:rPr>
              <a:t>gosling.</a:t>
            </a:r>
            <a:endParaRPr lang="en-GB" sz="1600" dirty="0">
              <a:solidFill>
                <a:sysClr val="windowText" lastClr="000000"/>
              </a:solidFill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6452107" y="3264668"/>
            <a:ext cx="1930201" cy="691957"/>
          </a:xfrm>
          <a:prstGeom prst="roundRect">
            <a:avLst>
              <a:gd name="adj" fmla="val 812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0" rtlCol="0" anchor="ctr"/>
          <a:lstStyle/>
          <a:p>
            <a:r>
              <a:rPr lang="en-GB" sz="1600">
                <a:solidFill>
                  <a:schemeClr val="tx1"/>
                </a:solidFill>
              </a:rPr>
              <a:t>A baby owl </a:t>
            </a:r>
            <a:br>
              <a:rPr lang="en-GB" sz="1600">
                <a:solidFill>
                  <a:schemeClr val="tx1"/>
                </a:solidFill>
              </a:rPr>
            </a:br>
            <a:r>
              <a:rPr lang="en-GB" sz="1600">
                <a:solidFill>
                  <a:schemeClr val="tx1"/>
                </a:solidFill>
              </a:rPr>
              <a:t>is an owlet.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6478339" y="1790951"/>
            <a:ext cx="1930201" cy="691957"/>
          </a:xfrm>
          <a:prstGeom prst="roundRect">
            <a:avLst>
              <a:gd name="adj" fmla="val 812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8000" rtlCol="0" anchor="ctr"/>
          <a:lstStyle/>
          <a:p>
            <a:r>
              <a:rPr lang="en-GB" sz="1600">
                <a:solidFill>
                  <a:schemeClr val="tx1"/>
                </a:solidFill>
              </a:rPr>
              <a:t>Baby ducks are called ducklings.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765461" y="1493761"/>
            <a:ext cx="3816350" cy="437180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Many birds </a:t>
            </a:r>
            <a:r>
              <a:rPr lang="en-GB" sz="1600" dirty="0">
                <a:solidFill>
                  <a:schemeClr val="tx1"/>
                </a:solidFill>
              </a:rPr>
              <a:t>are</a:t>
            </a:r>
            <a:r>
              <a:rPr lang="en-GB" dirty="0">
                <a:solidFill>
                  <a:schemeClr val="tx1"/>
                </a:solidFill>
              </a:rPr>
              <a:t> called chicks.</a:t>
            </a: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269060"/>
            <a:ext cx="8137525" cy="862154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Animal Babies</a:t>
            </a:r>
            <a:endParaRPr lang="en-GB" dirty="0"/>
          </a:p>
        </p:txBody>
      </p:sp>
      <p:pic>
        <p:nvPicPr>
          <p:cNvPr id="10" name="Whole Clas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sp>
        <p:nvSpPr>
          <p:cNvPr id="25" name="Content Placeholder 6"/>
          <p:cNvSpPr txBox="1">
            <a:spLocks/>
          </p:cNvSpPr>
          <p:nvPr/>
        </p:nvSpPr>
        <p:spPr>
          <a:xfrm>
            <a:off x="2642305" y="3966881"/>
            <a:ext cx="1954707" cy="699976"/>
          </a:xfrm>
          <a:prstGeom prst="roundRect">
            <a:avLst>
              <a:gd name="adj" fmla="val 6812"/>
            </a:avLst>
          </a:prstGeom>
          <a:solidFill>
            <a:srgbClr val="92D050"/>
          </a:solidFill>
          <a:ln w="25400">
            <a:noFill/>
          </a:ln>
        </p:spPr>
        <p:txBody>
          <a:bodyPr vert="horz" lIns="360000" tIns="108000" rIns="108000" bIns="108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600" dirty="0" smtClean="0"/>
              <a:t>These are penguin chicks.</a:t>
            </a:r>
          </a:p>
        </p:txBody>
      </p:sp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751717" y="6193008"/>
            <a:ext cx="763270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Photo courtesy 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of *</a:t>
            </a:r>
            <a:r>
              <a:rPr lang="en-GB" altLang="en-US" sz="500" dirty="0" err="1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Jer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*, generalising, Kevin </a:t>
            </a:r>
            <a:r>
              <a:rPr lang="en-GB" altLang="en-US" sz="500" dirty="0" err="1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Cortopassi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MICOLO J, Tim Green aka </a:t>
            </a:r>
            <a:r>
              <a:rPr lang="en-GB" altLang="en-US" sz="500" dirty="0" err="1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atoach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S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tevie-B (@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flickr.com) - granted under creative commons licence 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– attribution</a:t>
            </a:r>
            <a:endParaRPr lang="en-GB" altLang="en-US" sz="500" dirty="0">
              <a:solidFill>
                <a:schemeClr val="bg1">
                  <a:lumMod val="50000"/>
                </a:schemeClr>
              </a:solidFill>
              <a:latin typeface="BPreplay" panose="02000503000000020004" pitchFamily="50" charset="0"/>
            </a:endParaRP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340" y="2178499"/>
            <a:ext cx="1915207" cy="1277429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701" b="42483"/>
          <a:stretch/>
        </p:blipFill>
        <p:spPr>
          <a:xfrm>
            <a:off x="4704245" y="2972794"/>
            <a:ext cx="1915207" cy="1275707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492" y="3680026"/>
            <a:ext cx="1915207" cy="1273687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544"/>
          <a:stretch/>
        </p:blipFill>
        <p:spPr>
          <a:xfrm>
            <a:off x="4704245" y="1499712"/>
            <a:ext cx="1915207" cy="127443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93" b="5346"/>
          <a:stretch/>
        </p:blipFill>
        <p:spPr>
          <a:xfrm>
            <a:off x="4704245" y="4475689"/>
            <a:ext cx="1915207" cy="1265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7961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ounded Rectangle 21"/>
          <p:cNvSpPr/>
          <p:nvPr/>
        </p:nvSpPr>
        <p:spPr>
          <a:xfrm>
            <a:off x="754823" y="2039752"/>
            <a:ext cx="7633527" cy="448037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ounded Rectangle 20"/>
          <p:cNvSpPr/>
          <p:nvPr/>
        </p:nvSpPr>
        <p:spPr>
          <a:xfrm>
            <a:off x="754823" y="1446666"/>
            <a:ext cx="7633527" cy="448037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275992"/>
            <a:ext cx="8137525" cy="862154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Animal Babies</a:t>
            </a:r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147117" y="1321330"/>
            <a:ext cx="6849765" cy="173490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1600" dirty="0"/>
              <a:t>These are baby amphibians. Do you know what they are </a:t>
            </a:r>
            <a:r>
              <a:rPr lang="en-GB" sz="1600" dirty="0" smtClean="0"/>
              <a:t>called?</a:t>
            </a:r>
          </a:p>
          <a:p>
            <a:pPr marL="0" indent="0" algn="ctr">
              <a:buNone/>
            </a:pPr>
            <a:endParaRPr lang="en-GB" sz="800" dirty="0" smtClean="0"/>
          </a:p>
          <a:p>
            <a:pPr marL="0" indent="0" algn="ctr">
              <a:buNone/>
            </a:pPr>
            <a:r>
              <a:rPr lang="en-GB" sz="1600" dirty="0" smtClean="0"/>
              <a:t>What do you think they will grow up to be?</a:t>
            </a:r>
            <a:endParaRPr lang="en-GB" sz="1600" dirty="0"/>
          </a:p>
        </p:txBody>
      </p:sp>
      <p:pic>
        <p:nvPicPr>
          <p:cNvPr id="10" name="Whole Clas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sp>
        <p:nvSpPr>
          <p:cNvPr id="23" name="TextBox 21"/>
          <p:cNvSpPr txBox="1">
            <a:spLocks noChangeArrowheads="1"/>
          </p:cNvSpPr>
          <p:nvPr/>
        </p:nvSpPr>
        <p:spPr bwMode="auto">
          <a:xfrm>
            <a:off x="751717" y="6193008"/>
            <a:ext cx="763270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Photo courtesy 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of </a:t>
            </a:r>
            <a:r>
              <a:rPr lang="en-GB" altLang="en-US" sz="500" dirty="0" err="1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trishhartmann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anyeye4wonder, born1945 (@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flickr.com) - granted under creative commons licence 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– attribution</a:t>
            </a:r>
            <a:endParaRPr lang="en-GB" altLang="en-US" sz="500" dirty="0">
              <a:solidFill>
                <a:schemeClr val="bg1">
                  <a:lumMod val="50000"/>
                </a:schemeClr>
              </a:solidFill>
              <a:latin typeface="BPreplay" panose="02000503000000020004" pitchFamily="50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274" b="9282"/>
          <a:stretch/>
        </p:blipFill>
        <p:spPr>
          <a:xfrm>
            <a:off x="5708536" y="4407497"/>
            <a:ext cx="2679814" cy="159673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827"/>
          <a:stretch/>
        </p:blipFill>
        <p:spPr>
          <a:xfrm>
            <a:off x="3132631" y="2632838"/>
            <a:ext cx="2682511" cy="161327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4410831"/>
            <a:ext cx="2688755" cy="1617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903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ounded Rectangle 30"/>
          <p:cNvSpPr/>
          <p:nvPr/>
        </p:nvSpPr>
        <p:spPr>
          <a:xfrm>
            <a:off x="6484541" y="5114699"/>
            <a:ext cx="1930201" cy="691957"/>
          </a:xfrm>
          <a:prstGeom prst="roundRect">
            <a:avLst>
              <a:gd name="adj" fmla="val 812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ounded Rectangle 28"/>
          <p:cNvSpPr/>
          <p:nvPr/>
        </p:nvSpPr>
        <p:spPr>
          <a:xfrm>
            <a:off x="6458309" y="3728590"/>
            <a:ext cx="1930201" cy="691957"/>
          </a:xfrm>
          <a:prstGeom prst="roundRect">
            <a:avLst>
              <a:gd name="adj" fmla="val 812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ounded Rectangle 29"/>
          <p:cNvSpPr/>
          <p:nvPr/>
        </p:nvSpPr>
        <p:spPr>
          <a:xfrm>
            <a:off x="2537254" y="3786047"/>
            <a:ext cx="1930201" cy="691957"/>
          </a:xfrm>
          <a:prstGeom prst="roundRect">
            <a:avLst>
              <a:gd name="adj" fmla="val 812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ounded Rectangle 27"/>
          <p:cNvSpPr/>
          <p:nvPr/>
        </p:nvSpPr>
        <p:spPr>
          <a:xfrm>
            <a:off x="2511022" y="5095261"/>
            <a:ext cx="1930201" cy="691957"/>
          </a:xfrm>
          <a:prstGeom prst="roundRect">
            <a:avLst>
              <a:gd name="adj" fmla="val 812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ounded Rectangle 25"/>
          <p:cNvSpPr/>
          <p:nvPr/>
        </p:nvSpPr>
        <p:spPr>
          <a:xfrm>
            <a:off x="2511022" y="2445144"/>
            <a:ext cx="1956433" cy="691957"/>
          </a:xfrm>
          <a:prstGeom prst="roundRect">
            <a:avLst>
              <a:gd name="adj" fmla="val 812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ounded Rectangle 15"/>
          <p:cNvSpPr/>
          <p:nvPr/>
        </p:nvSpPr>
        <p:spPr>
          <a:xfrm>
            <a:off x="754823" y="1446666"/>
            <a:ext cx="7633527" cy="661351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278741"/>
            <a:ext cx="8137525" cy="862154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Animal Babies</a:t>
            </a:r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751717" y="1319182"/>
            <a:ext cx="7632700" cy="11109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600" dirty="0" smtClean="0"/>
              <a:t>Baby amphibians are called tadpoles. Most frogs, toads, newts and salamanders start their lives as tadpoles.</a:t>
            </a:r>
          </a:p>
        </p:txBody>
      </p:sp>
      <p:pic>
        <p:nvPicPr>
          <p:cNvPr id="10" name="Whole Clas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sp>
        <p:nvSpPr>
          <p:cNvPr id="23" name="TextBox 21"/>
          <p:cNvSpPr txBox="1">
            <a:spLocks noChangeArrowheads="1"/>
          </p:cNvSpPr>
          <p:nvPr/>
        </p:nvSpPr>
        <p:spPr bwMode="auto">
          <a:xfrm>
            <a:off x="751717" y="6193008"/>
            <a:ext cx="763270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Photo courtesy 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of </a:t>
            </a:r>
            <a:r>
              <a:rPr lang="en-GB" altLang="en-US" sz="500" dirty="0" err="1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normanack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</a:t>
            </a:r>
            <a:r>
              <a:rPr lang="en-GB" altLang="en-US" sz="500" dirty="0" err="1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brian.gratwicke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S. Rae, marfis75, </a:t>
            </a:r>
            <a:r>
              <a:rPr lang="en-GB" altLang="en-US" sz="500" dirty="0" err="1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oliver.dodd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marc </a:t>
            </a:r>
            <a:r>
              <a:rPr lang="en-GB" altLang="en-US" sz="500" dirty="0" err="1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falardeau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 (@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flickr.com) - granted under creative commons licence 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– attribution</a:t>
            </a:r>
            <a:endParaRPr lang="en-GB" altLang="en-US" sz="500" dirty="0">
              <a:solidFill>
                <a:schemeClr val="bg1">
                  <a:lumMod val="50000"/>
                </a:schemeClr>
              </a:solidFill>
              <a:latin typeface="BPreplay" panose="02000503000000020004" pitchFamily="50" charset="0"/>
            </a:endParaRPr>
          </a:p>
        </p:txBody>
      </p:sp>
      <p:sp>
        <p:nvSpPr>
          <p:cNvPr id="17" name="Content Placeholder 6"/>
          <p:cNvSpPr txBox="1">
            <a:spLocks/>
          </p:cNvSpPr>
          <p:nvPr/>
        </p:nvSpPr>
        <p:spPr>
          <a:xfrm>
            <a:off x="2906040" y="2437211"/>
            <a:ext cx="1433782" cy="740640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600" dirty="0" smtClean="0"/>
              <a:t>Tadpoles</a:t>
            </a:r>
          </a:p>
        </p:txBody>
      </p:sp>
      <p:sp>
        <p:nvSpPr>
          <p:cNvPr id="20" name="Content Placeholder 6"/>
          <p:cNvSpPr txBox="1">
            <a:spLocks/>
          </p:cNvSpPr>
          <p:nvPr/>
        </p:nvSpPr>
        <p:spPr>
          <a:xfrm>
            <a:off x="3026811" y="5086200"/>
            <a:ext cx="1016989" cy="816350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600" dirty="0" smtClean="0"/>
              <a:t>Frog</a:t>
            </a:r>
          </a:p>
        </p:txBody>
      </p:sp>
      <p:sp>
        <p:nvSpPr>
          <p:cNvPr id="24" name="Content Placeholder 6"/>
          <p:cNvSpPr txBox="1">
            <a:spLocks/>
          </p:cNvSpPr>
          <p:nvPr/>
        </p:nvSpPr>
        <p:spPr>
          <a:xfrm>
            <a:off x="3030862" y="3806323"/>
            <a:ext cx="1004317" cy="881896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600" dirty="0" smtClean="0"/>
              <a:t>Toad</a:t>
            </a:r>
          </a:p>
        </p:txBody>
      </p:sp>
      <p:sp>
        <p:nvSpPr>
          <p:cNvPr id="25" name="Content Placeholder 6"/>
          <p:cNvSpPr txBox="1">
            <a:spLocks/>
          </p:cNvSpPr>
          <p:nvPr/>
        </p:nvSpPr>
        <p:spPr>
          <a:xfrm>
            <a:off x="7009492" y="3728831"/>
            <a:ext cx="1211872" cy="791852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600" dirty="0" smtClean="0"/>
              <a:t>Newt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8" t="17925" r="8114" b="13590"/>
          <a:stretch/>
        </p:blipFill>
        <p:spPr>
          <a:xfrm>
            <a:off x="739044" y="3484498"/>
            <a:ext cx="1927654" cy="127686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13" r="2385" b="1505"/>
          <a:stretch/>
        </p:blipFill>
        <p:spPr>
          <a:xfrm>
            <a:off x="4678745" y="3483006"/>
            <a:ext cx="1902378" cy="126339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02" b="13556"/>
          <a:stretch/>
        </p:blipFill>
        <p:spPr>
          <a:xfrm>
            <a:off x="744819" y="2160217"/>
            <a:ext cx="1938402" cy="126519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64" r="-630" b="-503"/>
          <a:stretch/>
        </p:blipFill>
        <p:spPr>
          <a:xfrm>
            <a:off x="739044" y="4820448"/>
            <a:ext cx="1949953" cy="129256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56" r="13308"/>
          <a:stretch/>
        </p:blipFill>
        <p:spPr>
          <a:xfrm>
            <a:off x="4678745" y="4819511"/>
            <a:ext cx="1919416" cy="1266059"/>
          </a:xfrm>
          <a:prstGeom prst="rect">
            <a:avLst/>
          </a:prstGeom>
        </p:spPr>
      </p:pic>
      <p:sp>
        <p:nvSpPr>
          <p:cNvPr id="32" name="Content Placeholder 6"/>
          <p:cNvSpPr txBox="1">
            <a:spLocks/>
          </p:cNvSpPr>
          <p:nvPr/>
        </p:nvSpPr>
        <p:spPr>
          <a:xfrm>
            <a:off x="6753039" y="5134082"/>
            <a:ext cx="1506825" cy="730367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600" dirty="0" smtClean="0"/>
              <a:t>Salamander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6431064" y="2445144"/>
            <a:ext cx="1956433" cy="691957"/>
          </a:xfrm>
          <a:prstGeom prst="roundRect">
            <a:avLst>
              <a:gd name="adj" fmla="val 812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Content Placeholder 6"/>
          <p:cNvSpPr txBox="1">
            <a:spLocks/>
          </p:cNvSpPr>
          <p:nvPr/>
        </p:nvSpPr>
        <p:spPr>
          <a:xfrm>
            <a:off x="6826082" y="2437211"/>
            <a:ext cx="1433782" cy="740640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600" dirty="0" smtClean="0"/>
              <a:t>Tadpoles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61" b="2828"/>
          <a:stretch/>
        </p:blipFill>
        <p:spPr>
          <a:xfrm>
            <a:off x="4690274" y="2171528"/>
            <a:ext cx="1875341" cy="1257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7609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>
          <a:xfrm>
            <a:off x="754823" y="1446666"/>
            <a:ext cx="7633527" cy="448037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271282"/>
            <a:ext cx="8137525" cy="862154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Animal Babies</a:t>
            </a:r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147117" y="1321330"/>
            <a:ext cx="6849765" cy="718422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sz="1600" dirty="0"/>
              <a:t>These are baby </a:t>
            </a:r>
            <a:r>
              <a:rPr lang="en-GB" sz="1600" dirty="0" smtClean="0"/>
              <a:t>reptiles. </a:t>
            </a:r>
            <a:r>
              <a:rPr lang="en-GB" sz="1600" dirty="0"/>
              <a:t>Do you know what they are </a:t>
            </a:r>
            <a:r>
              <a:rPr lang="en-GB" sz="1600" dirty="0" smtClean="0"/>
              <a:t>called?</a:t>
            </a:r>
          </a:p>
        </p:txBody>
      </p:sp>
      <p:pic>
        <p:nvPicPr>
          <p:cNvPr id="10" name="Whole Clas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sp>
        <p:nvSpPr>
          <p:cNvPr id="23" name="TextBox 21"/>
          <p:cNvSpPr txBox="1">
            <a:spLocks noChangeArrowheads="1"/>
          </p:cNvSpPr>
          <p:nvPr/>
        </p:nvSpPr>
        <p:spPr bwMode="auto">
          <a:xfrm>
            <a:off x="751717" y="6193008"/>
            <a:ext cx="763270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Photo courtesy 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of </a:t>
            </a:r>
            <a:r>
              <a:rPr lang="en-GB" altLang="en-US" sz="500" dirty="0" err="1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chadmiller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</a:t>
            </a:r>
            <a:r>
              <a:rPr lang="en-GB" altLang="en-US" sz="500" dirty="0" err="1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erikpaterson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_</a:t>
            </a:r>
            <a:r>
              <a:rPr lang="en-GB" altLang="en-US" sz="500" dirty="0" err="1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thinrhino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</a:t>
            </a:r>
            <a:r>
              <a:rPr lang="en-GB" altLang="en-US" sz="500" dirty="0" err="1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devstopfix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 (@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flickr.com) - granted under creative commons licence 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– attribution</a:t>
            </a:r>
            <a:endParaRPr lang="en-GB" altLang="en-US" sz="500" dirty="0">
              <a:solidFill>
                <a:schemeClr val="bg1">
                  <a:lumMod val="50000"/>
                </a:schemeClr>
              </a:solidFill>
              <a:latin typeface="BPreplay" panose="02000503000000020004" pitchFamily="50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65" b="5769"/>
          <a:stretch/>
        </p:blipFill>
        <p:spPr>
          <a:xfrm>
            <a:off x="5011922" y="2075934"/>
            <a:ext cx="2762538" cy="182880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8669" y="2075934"/>
            <a:ext cx="2762538" cy="184259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09" b="17022"/>
          <a:stretch/>
        </p:blipFill>
        <p:spPr>
          <a:xfrm>
            <a:off x="5011922" y="4099178"/>
            <a:ext cx="2762538" cy="183442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7" r="3443"/>
          <a:stretch/>
        </p:blipFill>
        <p:spPr>
          <a:xfrm>
            <a:off x="1408669" y="4099178"/>
            <a:ext cx="2751439" cy="1834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4423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ounded Rectangle 28"/>
          <p:cNvSpPr/>
          <p:nvPr/>
        </p:nvSpPr>
        <p:spPr>
          <a:xfrm>
            <a:off x="6408881" y="4174909"/>
            <a:ext cx="1930201" cy="691957"/>
          </a:xfrm>
          <a:prstGeom prst="roundRect">
            <a:avLst>
              <a:gd name="adj" fmla="val 812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ounded Rectangle 29"/>
          <p:cNvSpPr/>
          <p:nvPr/>
        </p:nvSpPr>
        <p:spPr>
          <a:xfrm>
            <a:off x="6435113" y="2527518"/>
            <a:ext cx="1903969" cy="691957"/>
          </a:xfrm>
          <a:prstGeom prst="roundRect">
            <a:avLst>
              <a:gd name="adj" fmla="val 812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ounded Rectangle 26"/>
          <p:cNvSpPr/>
          <p:nvPr/>
        </p:nvSpPr>
        <p:spPr>
          <a:xfrm>
            <a:off x="2511022" y="4174909"/>
            <a:ext cx="1930201" cy="691957"/>
          </a:xfrm>
          <a:prstGeom prst="roundRect">
            <a:avLst>
              <a:gd name="adj" fmla="val 812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ounded Rectangle 25"/>
          <p:cNvSpPr/>
          <p:nvPr/>
        </p:nvSpPr>
        <p:spPr>
          <a:xfrm>
            <a:off x="2511022" y="2535755"/>
            <a:ext cx="1930201" cy="691957"/>
          </a:xfrm>
          <a:prstGeom prst="roundRect">
            <a:avLst>
              <a:gd name="adj" fmla="val 8124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ounded Rectangle 15"/>
          <p:cNvSpPr/>
          <p:nvPr/>
        </p:nvSpPr>
        <p:spPr>
          <a:xfrm>
            <a:off x="754823" y="1446666"/>
            <a:ext cx="7633527" cy="448037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267526"/>
            <a:ext cx="8137525" cy="862154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Animal Babies</a:t>
            </a:r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2430827" y="1319182"/>
            <a:ext cx="4289856" cy="78755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1600" dirty="0" smtClean="0"/>
              <a:t>Baby reptiles are called hatchlings.</a:t>
            </a:r>
          </a:p>
        </p:txBody>
      </p:sp>
      <p:pic>
        <p:nvPicPr>
          <p:cNvPr id="10" name="Whole Clas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0800" y="612000"/>
            <a:ext cx="1238498" cy="864000"/>
          </a:xfrm>
          <a:prstGeom prst="rect">
            <a:avLst/>
          </a:prstGeom>
        </p:spPr>
      </p:pic>
      <p:sp>
        <p:nvSpPr>
          <p:cNvPr id="17" name="Content Placeholder 6"/>
          <p:cNvSpPr txBox="1">
            <a:spLocks/>
          </p:cNvSpPr>
          <p:nvPr/>
        </p:nvSpPr>
        <p:spPr>
          <a:xfrm>
            <a:off x="2841360" y="2412623"/>
            <a:ext cx="1760661" cy="984602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600" dirty="0" smtClean="0"/>
              <a:t>This is a baby snake.</a:t>
            </a:r>
          </a:p>
        </p:txBody>
      </p:sp>
      <p:sp>
        <p:nvSpPr>
          <p:cNvPr id="19" name="Content Placeholder 6"/>
          <p:cNvSpPr txBox="1">
            <a:spLocks/>
          </p:cNvSpPr>
          <p:nvPr/>
        </p:nvSpPr>
        <p:spPr>
          <a:xfrm>
            <a:off x="2866074" y="4045346"/>
            <a:ext cx="1527732" cy="978056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 fontScale="850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600" dirty="0" smtClean="0"/>
              <a:t>This is a baby crocodile.</a:t>
            </a:r>
          </a:p>
        </p:txBody>
      </p:sp>
      <p:sp>
        <p:nvSpPr>
          <p:cNvPr id="24" name="Content Placeholder 6"/>
          <p:cNvSpPr txBox="1">
            <a:spLocks/>
          </p:cNvSpPr>
          <p:nvPr/>
        </p:nvSpPr>
        <p:spPr>
          <a:xfrm>
            <a:off x="6763968" y="2391276"/>
            <a:ext cx="1506822" cy="978056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600" dirty="0" smtClean="0"/>
              <a:t>This is a </a:t>
            </a:r>
            <a:br>
              <a:rPr lang="en-GB" sz="1600" dirty="0" smtClean="0"/>
            </a:br>
            <a:r>
              <a:rPr lang="en-GB" sz="1600" dirty="0" smtClean="0"/>
              <a:t>baby lizard.</a:t>
            </a:r>
          </a:p>
        </p:txBody>
      </p:sp>
      <p:sp>
        <p:nvSpPr>
          <p:cNvPr id="25" name="Content Placeholder 6"/>
          <p:cNvSpPr txBox="1">
            <a:spLocks/>
          </p:cNvSpPr>
          <p:nvPr/>
        </p:nvSpPr>
        <p:spPr>
          <a:xfrm>
            <a:off x="6773706" y="4054818"/>
            <a:ext cx="1573771" cy="1030103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GB" sz="1600" dirty="0" smtClean="0"/>
              <a:t>This is a </a:t>
            </a:r>
            <a:br>
              <a:rPr lang="en-GB" sz="1600" dirty="0" smtClean="0"/>
            </a:br>
            <a:r>
              <a:rPr lang="en-GB" sz="1600" dirty="0" smtClean="0"/>
              <a:t>baby turtle.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65" b="5769"/>
          <a:stretch/>
        </p:blipFill>
        <p:spPr>
          <a:xfrm>
            <a:off x="4610977" y="2129966"/>
            <a:ext cx="2202168" cy="1457835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100" y="2122373"/>
            <a:ext cx="2187088" cy="1458770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09" b="17022"/>
          <a:stretch/>
        </p:blipFill>
        <p:spPr>
          <a:xfrm>
            <a:off x="4610976" y="3803374"/>
            <a:ext cx="2197318" cy="1459098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7" r="3443"/>
          <a:stretch/>
        </p:blipFill>
        <p:spPr>
          <a:xfrm>
            <a:off x="763580" y="3805900"/>
            <a:ext cx="2184875" cy="1456572"/>
          </a:xfrm>
          <a:prstGeom prst="rect">
            <a:avLst/>
          </a:prstGeom>
        </p:spPr>
      </p:pic>
      <p:sp>
        <p:nvSpPr>
          <p:cNvPr id="34" name="TextBox 21"/>
          <p:cNvSpPr txBox="1">
            <a:spLocks noChangeArrowheads="1"/>
          </p:cNvSpPr>
          <p:nvPr/>
        </p:nvSpPr>
        <p:spPr bwMode="auto">
          <a:xfrm>
            <a:off x="751717" y="6193008"/>
            <a:ext cx="763270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Photo courtesy 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of </a:t>
            </a:r>
            <a:r>
              <a:rPr lang="en-GB" altLang="en-US" sz="500" dirty="0" err="1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chadmiller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</a:t>
            </a:r>
            <a:r>
              <a:rPr lang="en-GB" altLang="en-US" sz="500" dirty="0" err="1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erikpaterson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_</a:t>
            </a:r>
            <a:r>
              <a:rPr lang="en-GB" altLang="en-US" sz="500" dirty="0" err="1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thinrhino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</a:t>
            </a:r>
            <a:r>
              <a:rPr lang="en-GB" altLang="en-US" sz="500" dirty="0" err="1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devstopfix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 (@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flickr.com) - granted under creative commons licence 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– attribution</a:t>
            </a:r>
            <a:endParaRPr lang="en-GB" altLang="en-US" sz="500" dirty="0">
              <a:solidFill>
                <a:schemeClr val="bg1">
                  <a:lumMod val="50000"/>
                </a:schemeClr>
              </a:solidFill>
              <a:latin typeface="BPreplay" panose="02000503000000020004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9086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306818"/>
            <a:ext cx="8137525" cy="862154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How Animals Grow</a:t>
            </a:r>
            <a:endParaRPr lang="en-GB" dirty="0"/>
          </a:p>
        </p:txBody>
      </p:sp>
      <p:sp>
        <p:nvSpPr>
          <p:cNvPr id="23" name="TextBox 21"/>
          <p:cNvSpPr txBox="1">
            <a:spLocks noChangeArrowheads="1"/>
          </p:cNvSpPr>
          <p:nvPr/>
        </p:nvSpPr>
        <p:spPr bwMode="auto">
          <a:xfrm>
            <a:off x="751717" y="6193008"/>
            <a:ext cx="763270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Photo courtesy 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of </a:t>
            </a:r>
            <a:r>
              <a:rPr lang="en-GB" altLang="en-US" sz="500" dirty="0" err="1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Tambako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 the Jaguar, </a:t>
            </a:r>
            <a:r>
              <a:rPr lang="en-GB" altLang="en-US" sz="500" dirty="0" err="1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amandabhslater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 (@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flickr.com) - granted under creative commons licence 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– attribution</a:t>
            </a:r>
            <a:endParaRPr lang="en-GB" altLang="en-US" sz="500" dirty="0">
              <a:solidFill>
                <a:schemeClr val="bg1">
                  <a:lumMod val="50000"/>
                </a:schemeClr>
              </a:solidFill>
              <a:latin typeface="BPreplay" panose="02000503000000020004" pitchFamily="50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0417" y="1448739"/>
            <a:ext cx="1524000" cy="114300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84" r="5353"/>
          <a:stretch/>
        </p:blipFill>
        <p:spPr>
          <a:xfrm>
            <a:off x="5196765" y="1449815"/>
            <a:ext cx="1531536" cy="114192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37" r="4204"/>
          <a:stretch/>
        </p:blipFill>
        <p:spPr>
          <a:xfrm>
            <a:off x="5196766" y="2710415"/>
            <a:ext cx="1539934" cy="120506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97" r="3961"/>
          <a:stretch/>
        </p:blipFill>
        <p:spPr>
          <a:xfrm>
            <a:off x="6876892" y="4074757"/>
            <a:ext cx="1507525" cy="114345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6765" y="4072406"/>
            <a:ext cx="1556952" cy="1167714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661099" y="701782"/>
            <a:ext cx="13077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n w="6350">
                  <a:noFill/>
                </a:ln>
                <a:latin typeface="+mj-lt"/>
              </a:rPr>
              <a:t>Mammals</a:t>
            </a:r>
            <a:endParaRPr lang="en-GB" dirty="0">
              <a:ln w="6350">
                <a:noFill/>
              </a:ln>
              <a:latin typeface="+mj-lt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43" r="7198"/>
          <a:stretch/>
        </p:blipFill>
        <p:spPr>
          <a:xfrm>
            <a:off x="6862403" y="2710415"/>
            <a:ext cx="1489435" cy="1192626"/>
          </a:xfrm>
          <a:prstGeom prst="rect">
            <a:avLst/>
          </a:prstGeom>
        </p:spPr>
      </p:pic>
      <p:sp>
        <p:nvSpPr>
          <p:cNvPr id="27" name="Rounded Rectangle 26"/>
          <p:cNvSpPr/>
          <p:nvPr/>
        </p:nvSpPr>
        <p:spPr>
          <a:xfrm>
            <a:off x="751717" y="1404912"/>
            <a:ext cx="4267108" cy="673666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sz="1600" dirty="0">
                <a:solidFill>
                  <a:sysClr val="windowText" lastClr="000000"/>
                </a:solidFill>
              </a:rPr>
              <a:t>These animals are mammals. They grow inside their mother’s womb.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755650" y="2225660"/>
            <a:ext cx="4267108" cy="673666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sz="1600" dirty="0">
                <a:solidFill>
                  <a:sysClr val="windowText" lastClr="000000"/>
                </a:solidFill>
              </a:rPr>
              <a:t>When they are born, they look quite like their parents, only much smaller! 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751717" y="3046408"/>
            <a:ext cx="4267108" cy="673666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sz="1600" dirty="0">
                <a:solidFill>
                  <a:sysClr val="windowText" lastClr="000000"/>
                </a:solidFill>
              </a:rPr>
              <a:t>Their mothers feed them with milk and take care of them as they grow. 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755650" y="3867156"/>
            <a:ext cx="4267108" cy="673666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sz="1600" dirty="0" smtClean="0">
                <a:solidFill>
                  <a:sysClr val="windowText" lastClr="000000"/>
                </a:solidFill>
              </a:rPr>
              <a:t>Their </a:t>
            </a:r>
            <a:r>
              <a:rPr lang="en-GB" sz="1600" dirty="0">
                <a:solidFill>
                  <a:sysClr val="windowText" lastClr="000000"/>
                </a:solidFill>
              </a:rPr>
              <a:t>bodies grow bigger and stronger, until they are able to take care of themselves.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755649" y="4687905"/>
            <a:ext cx="4263175" cy="1276802"/>
          </a:xfrm>
          <a:prstGeom prst="roundRect">
            <a:avLst>
              <a:gd name="adj" fmla="val 0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r>
              <a:rPr lang="en-GB" dirty="0">
                <a:solidFill>
                  <a:sysClr val="windowText" lastClr="000000"/>
                </a:solidFill>
              </a:rPr>
              <a:t>This is a baby human inside its </a:t>
            </a:r>
            <a:endParaRPr lang="en-GB" dirty="0" smtClean="0">
              <a:solidFill>
                <a:sysClr val="windowText" lastClr="000000"/>
              </a:solidFill>
            </a:endParaRPr>
          </a:p>
          <a:p>
            <a:r>
              <a:rPr lang="en-GB" dirty="0" smtClean="0">
                <a:solidFill>
                  <a:sysClr val="windowText" lastClr="000000"/>
                </a:solidFill>
              </a:rPr>
              <a:t>mother’s </a:t>
            </a:r>
            <a:r>
              <a:rPr lang="en-GB" dirty="0">
                <a:solidFill>
                  <a:sysClr val="windowText" lastClr="000000"/>
                </a:solidFill>
              </a:rPr>
              <a:t>womb. 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081"/>
          <a:stretch/>
        </p:blipFill>
        <p:spPr>
          <a:xfrm>
            <a:off x="4048630" y="4755342"/>
            <a:ext cx="685566" cy="1207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3842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306818"/>
            <a:ext cx="8137525" cy="862154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How Animals Grow</a:t>
            </a:r>
            <a:endParaRPr lang="en-GB" dirty="0"/>
          </a:p>
        </p:txBody>
      </p:sp>
      <p:sp>
        <p:nvSpPr>
          <p:cNvPr id="25" name="TextBox 24"/>
          <p:cNvSpPr txBox="1"/>
          <p:nvPr/>
        </p:nvSpPr>
        <p:spPr>
          <a:xfrm>
            <a:off x="661099" y="701782"/>
            <a:ext cx="13077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n w="6350">
                  <a:noFill/>
                </a:ln>
                <a:latin typeface="+mj-lt"/>
              </a:rPr>
              <a:t>Mammals</a:t>
            </a:r>
            <a:endParaRPr lang="en-GB" dirty="0">
              <a:ln w="6350">
                <a:noFill/>
              </a:ln>
              <a:latin typeface="+mj-lt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880947" y="1805637"/>
            <a:ext cx="2159313" cy="4140314"/>
            <a:chOff x="880947" y="1696994"/>
            <a:chExt cx="2159313" cy="4140314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80947" y="1696994"/>
              <a:ext cx="2159313" cy="3612292"/>
            </a:xfrm>
            <a:prstGeom prst="rect">
              <a:avLst/>
            </a:prstGeom>
          </p:spPr>
        </p:pic>
        <p:sp>
          <p:nvSpPr>
            <p:cNvPr id="5" name="TextBox 4"/>
            <p:cNvSpPr txBox="1"/>
            <p:nvPr/>
          </p:nvSpPr>
          <p:spPr>
            <a:xfrm>
              <a:off x="1314970" y="5466605"/>
              <a:ext cx="1425146" cy="3707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P</a:t>
              </a:r>
              <a:r>
                <a:rPr lang="en-GB" dirty="0" smtClean="0"/>
                <a:t>regnancy</a:t>
              </a:r>
              <a:endParaRPr lang="en-GB" dirty="0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848888" y="1978635"/>
            <a:ext cx="2398893" cy="3967316"/>
            <a:chOff x="6165761" y="-221359"/>
            <a:chExt cx="2398893" cy="3967316"/>
          </a:xfrm>
        </p:grpSpPr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65761" y="-221359"/>
              <a:ext cx="2398893" cy="3381632"/>
            </a:xfrm>
            <a:prstGeom prst="rect">
              <a:avLst/>
            </a:prstGeom>
          </p:spPr>
        </p:pic>
        <p:sp>
          <p:nvSpPr>
            <p:cNvPr id="26" name="TextBox 25"/>
            <p:cNvSpPr txBox="1"/>
            <p:nvPr/>
          </p:nvSpPr>
          <p:spPr>
            <a:xfrm>
              <a:off x="6825631" y="3375254"/>
              <a:ext cx="1425146" cy="3707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 smtClean="0"/>
                <a:t>Adult</a:t>
              </a:r>
              <a:endParaRPr lang="en-GB" dirty="0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3365289" y="3834209"/>
            <a:ext cx="2158571" cy="2111742"/>
            <a:chOff x="6165761" y="3725566"/>
            <a:chExt cx="2158571" cy="2111742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65761" y="3725566"/>
              <a:ext cx="2158571" cy="1512006"/>
            </a:xfrm>
            <a:prstGeom prst="rect">
              <a:avLst/>
            </a:prstGeom>
          </p:spPr>
        </p:pic>
        <p:sp>
          <p:nvSpPr>
            <p:cNvPr id="27" name="TextBox 26"/>
            <p:cNvSpPr txBox="1"/>
            <p:nvPr/>
          </p:nvSpPr>
          <p:spPr>
            <a:xfrm>
              <a:off x="6647138" y="5466605"/>
              <a:ext cx="1425146" cy="3707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B</a:t>
              </a:r>
              <a:r>
                <a:rPr lang="en-GB" dirty="0" smtClean="0"/>
                <a:t>aby</a:t>
              </a:r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762535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306818"/>
            <a:ext cx="8137525" cy="862154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How Animals Grow</a:t>
            </a:r>
            <a:endParaRPr lang="en-GB" dirty="0"/>
          </a:p>
        </p:txBody>
      </p:sp>
      <p:sp>
        <p:nvSpPr>
          <p:cNvPr id="23" name="TextBox 21"/>
          <p:cNvSpPr txBox="1">
            <a:spLocks noChangeArrowheads="1"/>
          </p:cNvSpPr>
          <p:nvPr/>
        </p:nvSpPr>
        <p:spPr bwMode="auto">
          <a:xfrm>
            <a:off x="751717" y="6193008"/>
            <a:ext cx="763270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Photo courtesy 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of Jo Reeve, </a:t>
            </a:r>
            <a:r>
              <a:rPr lang="en-GB" altLang="en-US" sz="500" dirty="0" err="1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hedera.baltica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Kelly </a:t>
            </a:r>
            <a:r>
              <a:rPr lang="en-GB" altLang="en-US" sz="500" dirty="0" err="1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Colgan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 Azar, </a:t>
            </a:r>
            <a:r>
              <a:rPr lang="en-GB" altLang="en-US" sz="500" dirty="0" err="1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Tambako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 the Jaguar, </a:t>
            </a:r>
            <a:r>
              <a:rPr lang="en-GB" altLang="en-US" sz="500" dirty="0" err="1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DrPhotoMoto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</a:t>
            </a:r>
            <a:r>
              <a:rPr lang="en-GB" altLang="en-US" sz="500" dirty="0" err="1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wplynn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 (@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flickr.com) - granted under creative commons licence 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– attribution</a:t>
            </a:r>
            <a:endParaRPr lang="en-GB" altLang="en-US" sz="500" dirty="0">
              <a:solidFill>
                <a:schemeClr val="bg1">
                  <a:lumMod val="50000"/>
                </a:schemeClr>
              </a:solidFill>
              <a:latin typeface="BPreplay" panose="02000503000000020004" pitchFamily="50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61099" y="701782"/>
            <a:ext cx="13077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n w="6350">
                  <a:noFill/>
                </a:ln>
                <a:latin typeface="+mj-lt"/>
              </a:rPr>
              <a:t>Birds</a:t>
            </a:r>
            <a:endParaRPr lang="en-GB" dirty="0">
              <a:ln w="6350">
                <a:noFill/>
              </a:ln>
              <a:latin typeface="+mj-lt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642" b="4642"/>
          <a:stretch/>
        </p:blipFill>
        <p:spPr>
          <a:xfrm>
            <a:off x="6448068" y="4429430"/>
            <a:ext cx="1885230" cy="126228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8073" y="2899730"/>
            <a:ext cx="1885230" cy="125927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46" b="7683"/>
          <a:stretch/>
        </p:blipFill>
        <p:spPr>
          <a:xfrm>
            <a:off x="4433354" y="4436763"/>
            <a:ext cx="1885228" cy="125408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97"/>
          <a:stretch/>
        </p:blipFill>
        <p:spPr>
          <a:xfrm>
            <a:off x="4433355" y="1400066"/>
            <a:ext cx="1885228" cy="123822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3355" y="2902507"/>
            <a:ext cx="1885226" cy="125374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8073" y="1381474"/>
            <a:ext cx="1885225" cy="1256326"/>
          </a:xfrm>
          <a:prstGeom prst="rect">
            <a:avLst/>
          </a:prstGeom>
        </p:spPr>
      </p:pic>
      <p:sp>
        <p:nvSpPr>
          <p:cNvPr id="16" name="Rounded Rectangle 15"/>
          <p:cNvSpPr/>
          <p:nvPr/>
        </p:nvSpPr>
        <p:spPr>
          <a:xfrm>
            <a:off x="751717" y="1400067"/>
            <a:ext cx="3544020" cy="882523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sz="1600" dirty="0">
                <a:solidFill>
                  <a:sysClr val="windowText" lastClr="000000"/>
                </a:solidFill>
              </a:rPr>
              <a:t>Mother birds lay eggs. They sit on them to keep them warm, until the eggs are ready to hatch. 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751717" y="2383827"/>
            <a:ext cx="3544020" cy="882523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sz="1600" dirty="0">
                <a:solidFill>
                  <a:sysClr val="windowText" lastClr="000000"/>
                </a:solidFill>
              </a:rPr>
              <a:t>Baby birds are tiny, blind and weak when they hatch. Their parents keep them safe and bring them food. 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751717" y="3367587"/>
            <a:ext cx="3544020" cy="1106326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sz="1600" dirty="0">
                <a:solidFill>
                  <a:sysClr val="windowText" lastClr="000000"/>
                </a:solidFill>
              </a:rPr>
              <a:t>The chicks grow bigger and stronger, and grow thick feathers. Soon they are able to fly away and have babies of their own. 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759539" y="4575149"/>
            <a:ext cx="3544019" cy="1116561"/>
          </a:xfrm>
          <a:prstGeom prst="roundRect">
            <a:avLst>
              <a:gd name="adj" fmla="val 0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r>
              <a:rPr lang="en-GB" dirty="0">
                <a:solidFill>
                  <a:sysClr val="windowText" lastClr="000000"/>
                </a:solidFill>
              </a:rPr>
              <a:t>This is a baby </a:t>
            </a:r>
            <a:endParaRPr lang="en-GB" dirty="0" smtClean="0">
              <a:solidFill>
                <a:sysClr val="windowText" lastClr="000000"/>
              </a:solidFill>
            </a:endParaRPr>
          </a:p>
          <a:p>
            <a:r>
              <a:rPr lang="en-GB" dirty="0" smtClean="0">
                <a:solidFill>
                  <a:sysClr val="windowText" lastClr="000000"/>
                </a:solidFill>
              </a:rPr>
              <a:t>chicken inside </a:t>
            </a:r>
          </a:p>
          <a:p>
            <a:r>
              <a:rPr lang="en-GB" dirty="0" smtClean="0">
                <a:solidFill>
                  <a:sysClr val="windowText" lastClr="000000"/>
                </a:solidFill>
              </a:rPr>
              <a:t>its </a:t>
            </a:r>
            <a:r>
              <a:rPr lang="en-GB" dirty="0">
                <a:solidFill>
                  <a:sysClr val="windowText" lastClr="000000"/>
                </a:solidFill>
              </a:rPr>
              <a:t>egg. 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6641" y="4674263"/>
            <a:ext cx="1353400" cy="978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6541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306818"/>
            <a:ext cx="8137525" cy="862154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How Animals Grow</a:t>
            </a:r>
            <a:endParaRPr lang="en-GB" dirty="0"/>
          </a:p>
        </p:txBody>
      </p:sp>
      <p:sp>
        <p:nvSpPr>
          <p:cNvPr id="25" name="TextBox 24"/>
          <p:cNvSpPr txBox="1"/>
          <p:nvPr/>
        </p:nvSpPr>
        <p:spPr>
          <a:xfrm>
            <a:off x="661099" y="701782"/>
            <a:ext cx="13077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n w="6350">
                  <a:noFill/>
                </a:ln>
                <a:latin typeface="+mj-lt"/>
              </a:rPr>
              <a:t>Birds</a:t>
            </a:r>
            <a:endParaRPr lang="en-GB" dirty="0">
              <a:ln w="6350">
                <a:noFill/>
              </a:ln>
              <a:latin typeface="+mj-lt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807446" y="3771800"/>
            <a:ext cx="2397599" cy="1589904"/>
            <a:chOff x="988683" y="2561968"/>
            <a:chExt cx="1913110" cy="1268628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8683" y="2561968"/>
              <a:ext cx="1913110" cy="1268628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41099" y="2615149"/>
              <a:ext cx="443074" cy="581133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296269">
              <a:off x="2086089" y="2676306"/>
              <a:ext cx="443074" cy="581133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3181" r="-1"/>
            <a:stretch/>
          </p:blipFill>
          <p:spPr>
            <a:xfrm rot="17371599">
              <a:off x="1547405" y="2768653"/>
              <a:ext cx="457168" cy="581133"/>
            </a:xfrm>
            <a:prstGeom prst="rect">
              <a:avLst/>
            </a:prstGeom>
          </p:spPr>
        </p:pic>
      </p:grp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6437" y="3232255"/>
            <a:ext cx="1689766" cy="210219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2263" y="1481677"/>
            <a:ext cx="2330226" cy="3861358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314970" y="5466605"/>
            <a:ext cx="1425146" cy="3707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Eggs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3890436" y="5466605"/>
            <a:ext cx="1425146" cy="3707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Chick</a:t>
            </a:r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6647138" y="5466605"/>
            <a:ext cx="1425146" cy="3707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Adult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1811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ounded Rectangle 25"/>
          <p:cNvSpPr/>
          <p:nvPr/>
        </p:nvSpPr>
        <p:spPr>
          <a:xfrm>
            <a:off x="754823" y="2814351"/>
            <a:ext cx="5372599" cy="448037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ounded Rectangle 19"/>
          <p:cNvSpPr/>
          <p:nvPr/>
        </p:nvSpPr>
        <p:spPr>
          <a:xfrm>
            <a:off x="759540" y="4225600"/>
            <a:ext cx="3300748" cy="1384161"/>
          </a:xfrm>
          <a:prstGeom prst="roundRect">
            <a:avLst>
              <a:gd name="adj" fmla="val 0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rtlCol="0" anchor="ctr"/>
          <a:lstStyle/>
          <a:p>
            <a:r>
              <a:rPr lang="en-GB" dirty="0">
                <a:solidFill>
                  <a:sysClr val="windowText" lastClr="000000"/>
                </a:solidFill>
              </a:rPr>
              <a:t>This is a tadpole </a:t>
            </a:r>
            <a:endParaRPr lang="en-GB" dirty="0" smtClean="0">
              <a:solidFill>
                <a:sysClr val="windowText" lastClr="000000"/>
              </a:solidFill>
            </a:endParaRPr>
          </a:p>
          <a:p>
            <a:r>
              <a:rPr lang="en-GB" dirty="0" smtClean="0">
                <a:solidFill>
                  <a:sysClr val="windowText" lastClr="000000"/>
                </a:solidFill>
              </a:rPr>
              <a:t>inside </a:t>
            </a:r>
            <a:r>
              <a:rPr lang="en-GB" dirty="0">
                <a:solidFill>
                  <a:sysClr val="windowText" lastClr="000000"/>
                </a:solidFill>
              </a:rPr>
              <a:t>its egg. 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754823" y="1393090"/>
            <a:ext cx="5372599" cy="716279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ounded Rectangle 14"/>
          <p:cNvSpPr/>
          <p:nvPr/>
        </p:nvSpPr>
        <p:spPr>
          <a:xfrm>
            <a:off x="754823" y="2238235"/>
            <a:ext cx="5372599" cy="448037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306818"/>
            <a:ext cx="8137525" cy="862154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How Animals Grow</a:t>
            </a:r>
            <a:endParaRPr lang="en-GB" dirty="0"/>
          </a:p>
        </p:txBody>
      </p:sp>
      <p:sp>
        <p:nvSpPr>
          <p:cNvPr id="23" name="TextBox 21"/>
          <p:cNvSpPr txBox="1">
            <a:spLocks noChangeArrowheads="1"/>
          </p:cNvSpPr>
          <p:nvPr/>
        </p:nvSpPr>
        <p:spPr bwMode="auto">
          <a:xfrm>
            <a:off x="751717" y="6193008"/>
            <a:ext cx="763270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Photo courtesy 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of </a:t>
            </a:r>
            <a:r>
              <a:rPr lang="en-GB" altLang="en-US" sz="500" dirty="0" err="1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dichohecho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</a:t>
            </a:r>
            <a:r>
              <a:rPr lang="en-GB" altLang="en-US" sz="500" dirty="0" err="1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berniedup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</a:t>
            </a:r>
            <a:r>
              <a:rPr lang="en-GB" altLang="en-US" sz="500" dirty="0" err="1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DaveHuth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</a:t>
            </a:r>
            <a:r>
              <a:rPr lang="en-GB" altLang="en-US" sz="500" dirty="0" err="1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a.froese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 (@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flickr.com) - granted under creative commons licence 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– attribution</a:t>
            </a:r>
            <a:endParaRPr lang="en-GB" altLang="en-US" sz="500" dirty="0">
              <a:solidFill>
                <a:schemeClr val="bg1">
                  <a:lumMod val="50000"/>
                </a:schemeClr>
              </a:solidFill>
              <a:latin typeface="BPreplay" panose="02000503000000020004" pitchFamily="50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93251" y="1465369"/>
            <a:ext cx="512201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/>
              <a:t>Most amphibians lay eggs in the water. These eggs are called spawn. </a:t>
            </a:r>
          </a:p>
          <a:p>
            <a:endParaRPr lang="en-GB" sz="2200" dirty="0"/>
          </a:p>
          <a:p>
            <a:r>
              <a:rPr lang="en-GB" sz="1600" dirty="0"/>
              <a:t>When they hatch, the tiny tadpoles live in the water. </a:t>
            </a:r>
            <a:endParaRPr lang="en-GB" sz="1600" dirty="0" smtClean="0"/>
          </a:p>
          <a:p>
            <a:endParaRPr lang="en-GB" sz="2200" dirty="0"/>
          </a:p>
          <a:p>
            <a:r>
              <a:rPr lang="en-GB" sz="1600" dirty="0" smtClean="0"/>
              <a:t>They eventually </a:t>
            </a:r>
            <a:r>
              <a:rPr lang="en-GB" sz="1600" dirty="0"/>
              <a:t>grow legs! 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61099" y="701782"/>
            <a:ext cx="14477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n w="6350">
                  <a:noFill/>
                </a:ln>
                <a:latin typeface="+mj-lt"/>
              </a:rPr>
              <a:t>Amphibians</a:t>
            </a:r>
            <a:endParaRPr lang="en-GB" dirty="0">
              <a:ln w="6350">
                <a:noFill/>
              </a:ln>
              <a:latin typeface="+mj-lt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86" r="15714" b="8391"/>
          <a:stretch/>
        </p:blipFill>
        <p:spPr>
          <a:xfrm>
            <a:off x="6340030" y="2814352"/>
            <a:ext cx="1869629" cy="127161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11" r="5703" b="10560"/>
          <a:stretch/>
        </p:blipFill>
        <p:spPr>
          <a:xfrm>
            <a:off x="6340030" y="1393090"/>
            <a:ext cx="1861175" cy="125241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0382" y="4228607"/>
            <a:ext cx="1867040" cy="140027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89" t="1609" r="9021" b="12119"/>
          <a:stretch/>
        </p:blipFill>
        <p:spPr>
          <a:xfrm>
            <a:off x="6355132" y="4237454"/>
            <a:ext cx="1854527" cy="1382586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5680" y="4365456"/>
            <a:ext cx="1109306" cy="1109306"/>
          </a:xfrm>
          <a:prstGeom prst="rect">
            <a:avLst/>
          </a:prstGeom>
        </p:spPr>
      </p:pic>
      <p:sp>
        <p:nvSpPr>
          <p:cNvPr id="24" name="Rounded Rectangle 23"/>
          <p:cNvSpPr/>
          <p:nvPr/>
        </p:nvSpPr>
        <p:spPr>
          <a:xfrm>
            <a:off x="751717" y="3386167"/>
            <a:ext cx="5372599" cy="716279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tlCol="0" anchor="ctr"/>
          <a:lstStyle/>
          <a:p>
            <a:r>
              <a:rPr lang="en-GB" sz="1600" dirty="0">
                <a:solidFill>
                  <a:sysClr val="windowText" lastClr="000000"/>
                </a:solidFill>
              </a:rPr>
              <a:t>Finally their tails fall off, and they are able to climb out </a:t>
            </a:r>
            <a:endParaRPr lang="en-GB" sz="1600" dirty="0" smtClean="0">
              <a:solidFill>
                <a:sysClr val="windowText" lastClr="000000"/>
              </a:solidFill>
            </a:endParaRPr>
          </a:p>
          <a:p>
            <a:r>
              <a:rPr lang="en-GB" sz="1600" dirty="0" smtClean="0">
                <a:solidFill>
                  <a:sysClr val="windowText" lastClr="000000"/>
                </a:solidFill>
              </a:rPr>
              <a:t>of the </a:t>
            </a:r>
            <a:r>
              <a:rPr lang="en-GB" sz="1600" dirty="0">
                <a:solidFill>
                  <a:sysClr val="windowText" lastClr="000000"/>
                </a:solidFill>
              </a:rPr>
              <a:t>water.</a:t>
            </a:r>
          </a:p>
        </p:txBody>
      </p:sp>
    </p:spTree>
    <p:extLst>
      <p:ext uri="{BB962C8B-B14F-4D97-AF65-F5344CB8AC3E}">
        <p14:creationId xmlns:p14="http://schemas.microsoft.com/office/powerpoint/2010/main" val="2410141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306818"/>
            <a:ext cx="8137525" cy="862154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How Animals Grow</a:t>
            </a:r>
            <a:endParaRPr lang="en-GB" dirty="0"/>
          </a:p>
        </p:txBody>
      </p:sp>
      <p:sp>
        <p:nvSpPr>
          <p:cNvPr id="25" name="TextBox 24"/>
          <p:cNvSpPr txBox="1"/>
          <p:nvPr/>
        </p:nvSpPr>
        <p:spPr>
          <a:xfrm>
            <a:off x="661099" y="701782"/>
            <a:ext cx="14410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n w="6350">
                  <a:noFill/>
                </a:ln>
                <a:latin typeface="+mj-lt"/>
              </a:rPr>
              <a:t>Amphibians</a:t>
            </a:r>
            <a:endParaRPr lang="en-GB" dirty="0">
              <a:ln w="6350">
                <a:noFill/>
              </a:ln>
              <a:latin typeface="+mj-lt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314970" y="5466605"/>
            <a:ext cx="1425146" cy="3707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Spawn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3676254" y="5466605"/>
            <a:ext cx="1425146" cy="3707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Tadpole</a:t>
            </a:r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6144630" y="5466605"/>
            <a:ext cx="1425146" cy="3707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Adult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624975" flipV="1">
            <a:off x="3854997" y="3882079"/>
            <a:ext cx="552883" cy="186415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9808" y="2842054"/>
            <a:ext cx="3432030" cy="233092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2492" y="4127157"/>
            <a:ext cx="1265323" cy="1150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626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751717" y="2403335"/>
            <a:ext cx="3544019" cy="527886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Reptile hatchlings look like their parents. 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759539" y="3302915"/>
            <a:ext cx="3544020" cy="843934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Usually reptile mothers do not look after their babies. The babies take care of themselves as they grow</a:t>
            </a:r>
            <a:r>
              <a:rPr lang="en-GB" sz="1600" dirty="0" smtClean="0">
                <a:solidFill>
                  <a:schemeClr val="tx1"/>
                </a:solidFill>
              </a:rPr>
              <a:t>.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751717" y="1396674"/>
            <a:ext cx="3544019" cy="673666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r>
              <a:rPr lang="en-GB" sz="1600" dirty="0">
                <a:solidFill>
                  <a:schemeClr val="tx1"/>
                </a:solidFill>
              </a:rPr>
              <a:t>Most reptiles are born from eggs, though some are not. </a:t>
            </a: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306818"/>
            <a:ext cx="8137525" cy="862154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How Animals Grow</a:t>
            </a:r>
            <a:endParaRPr lang="en-GB" dirty="0"/>
          </a:p>
        </p:txBody>
      </p:sp>
      <p:sp>
        <p:nvSpPr>
          <p:cNvPr id="23" name="TextBox 21"/>
          <p:cNvSpPr txBox="1">
            <a:spLocks noChangeArrowheads="1"/>
          </p:cNvSpPr>
          <p:nvPr/>
        </p:nvSpPr>
        <p:spPr bwMode="auto">
          <a:xfrm>
            <a:off x="751717" y="6193008"/>
            <a:ext cx="7632700" cy="975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ctr" anchorCtr="1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Photo courtesy 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of Teething-Beastie, </a:t>
            </a:r>
            <a:r>
              <a:rPr lang="en-GB" altLang="en-US" sz="500" dirty="0" err="1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holisticmonkey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cliff1066, Javier </a:t>
            </a:r>
            <a:r>
              <a:rPr lang="en-GB" altLang="en-US" sz="500" dirty="0" err="1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Ábalos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 </a:t>
            </a:r>
            <a:r>
              <a:rPr lang="en-GB" altLang="en-US" sz="500" dirty="0" err="1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Álvarez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</a:t>
            </a:r>
            <a:r>
              <a:rPr lang="en-GB" altLang="en-US" sz="500" dirty="0" err="1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qnr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, </a:t>
            </a:r>
            <a:r>
              <a:rPr lang="en-GB" altLang="en-US" sz="500" dirty="0" err="1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mbarrison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 (@</a:t>
            </a:r>
            <a:r>
              <a:rPr lang="en-GB" altLang="en-US" sz="500" dirty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flickr.com) - granted under creative commons licence </a:t>
            </a:r>
            <a:r>
              <a:rPr lang="en-GB" altLang="en-US" sz="500" dirty="0" smtClean="0">
                <a:solidFill>
                  <a:schemeClr val="bg1">
                    <a:lumMod val="50000"/>
                  </a:schemeClr>
                </a:solidFill>
                <a:latin typeface="BPreplay" panose="02000503000000020004" pitchFamily="50" charset="0"/>
              </a:rPr>
              <a:t>– attribution</a:t>
            </a:r>
            <a:endParaRPr lang="en-GB" altLang="en-US" sz="500" dirty="0">
              <a:solidFill>
                <a:schemeClr val="bg1">
                  <a:lumMod val="50000"/>
                </a:schemeClr>
              </a:solidFill>
              <a:latin typeface="BPreplay" panose="02000503000000020004" pitchFamily="50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61099" y="701782"/>
            <a:ext cx="13077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n w="6350">
                  <a:noFill/>
                </a:ln>
                <a:latin typeface="+mj-lt"/>
              </a:rPr>
              <a:t>Reptiles</a:t>
            </a:r>
            <a:endParaRPr lang="en-GB" dirty="0">
              <a:ln w="6350">
                <a:noFill/>
              </a:ln>
              <a:latin typeface="+mj-lt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53"/>
          <a:stretch/>
        </p:blipFill>
        <p:spPr>
          <a:xfrm>
            <a:off x="6420314" y="4505019"/>
            <a:ext cx="1931524" cy="131026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3377" y="1395041"/>
            <a:ext cx="1938461" cy="128915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577"/>
          <a:stretch/>
        </p:blipFill>
        <p:spPr>
          <a:xfrm>
            <a:off x="4415528" y="4518543"/>
            <a:ext cx="1928460" cy="129673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53" t="13385"/>
          <a:stretch/>
        </p:blipFill>
        <p:spPr>
          <a:xfrm>
            <a:off x="6445957" y="2946637"/>
            <a:ext cx="1938460" cy="130145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700" b="14679"/>
          <a:stretch/>
        </p:blipFill>
        <p:spPr>
          <a:xfrm>
            <a:off x="4405527" y="2953574"/>
            <a:ext cx="1938461" cy="129452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7706" y="1392280"/>
            <a:ext cx="1935397" cy="1294674"/>
          </a:xfrm>
          <a:prstGeom prst="rect">
            <a:avLst/>
          </a:prstGeom>
        </p:spPr>
      </p:pic>
      <p:sp>
        <p:nvSpPr>
          <p:cNvPr id="20" name="Rounded Rectangle 19"/>
          <p:cNvSpPr/>
          <p:nvPr/>
        </p:nvSpPr>
        <p:spPr>
          <a:xfrm>
            <a:off x="759539" y="4518543"/>
            <a:ext cx="3544019" cy="1296738"/>
          </a:xfrm>
          <a:prstGeom prst="roundRect">
            <a:avLst>
              <a:gd name="adj" fmla="val 0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ysClr val="windowText" lastClr="000000"/>
                </a:solidFill>
              </a:rPr>
              <a:t>This is a baby lizard </a:t>
            </a:r>
            <a:endParaRPr lang="en-GB" dirty="0" smtClean="0">
              <a:solidFill>
                <a:sysClr val="windowText" lastClr="000000"/>
              </a:solidFill>
            </a:endParaRPr>
          </a:p>
          <a:p>
            <a:r>
              <a:rPr lang="en-GB" dirty="0" smtClean="0">
                <a:solidFill>
                  <a:sysClr val="windowText" lastClr="000000"/>
                </a:solidFill>
              </a:rPr>
              <a:t>inside </a:t>
            </a:r>
            <a:r>
              <a:rPr lang="en-GB" dirty="0">
                <a:solidFill>
                  <a:sysClr val="windowText" lastClr="000000"/>
                </a:solidFill>
              </a:rPr>
              <a:t>its egg. 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920864" y="4577955"/>
            <a:ext cx="1147646" cy="1187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0622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92515">
            <a:off x="4611123" y="3321474"/>
            <a:ext cx="4061054" cy="255806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261" y="4487933"/>
            <a:ext cx="1921647" cy="88081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8215" y="4600507"/>
            <a:ext cx="249950" cy="327833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306818"/>
            <a:ext cx="8137525" cy="862154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How Animals Grow</a:t>
            </a:r>
            <a:endParaRPr lang="en-GB" dirty="0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339834">
            <a:off x="1902568" y="4600506"/>
            <a:ext cx="249950" cy="327833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661099" y="701782"/>
            <a:ext cx="14410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n w="6350">
                  <a:noFill/>
                </a:ln>
                <a:latin typeface="+mj-lt"/>
              </a:rPr>
              <a:t>Reptiles</a:t>
            </a:r>
            <a:endParaRPr lang="en-GB" dirty="0">
              <a:ln w="6350">
                <a:noFill/>
              </a:ln>
              <a:latin typeface="+mj-lt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314970" y="5466605"/>
            <a:ext cx="1425146" cy="3707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Eggs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3676254" y="5466605"/>
            <a:ext cx="1425146" cy="3707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Hatchling</a:t>
            </a:r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6144630" y="5466605"/>
            <a:ext cx="1425146" cy="3707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Adult</a:t>
            </a:r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32104">
            <a:off x="1429117" y="4568230"/>
            <a:ext cx="249950" cy="32783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285650">
            <a:off x="1743931" y="4812444"/>
            <a:ext cx="249950" cy="32783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0346" y="4356913"/>
            <a:ext cx="1191844" cy="897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6850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306818"/>
            <a:ext cx="8137525" cy="862154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How Animals Grow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1221" y="1366139"/>
            <a:ext cx="3341557" cy="4726686"/>
          </a:xfrm>
          <a:prstGeom prst="rect">
            <a:avLst/>
          </a:prstGeom>
          <a:effectLst>
            <a:outerShdw blurRad="63500" algn="ctr" rotWithShape="0">
              <a:prstClr val="black">
                <a:alpha val="40000"/>
              </a:prstClr>
            </a:outerShdw>
          </a:effec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3673" y="3138417"/>
            <a:ext cx="1154619" cy="88953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1734" y="3245707"/>
            <a:ext cx="589701" cy="68271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8109" y="2871240"/>
            <a:ext cx="865813" cy="521049"/>
          </a:xfrm>
          <a:prstGeom prst="rect">
            <a:avLst/>
          </a:prstGeom>
        </p:spPr>
      </p:pic>
      <p:pic>
        <p:nvPicPr>
          <p:cNvPr id="7" name="Individual Work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23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754823" y="2039752"/>
            <a:ext cx="7633527" cy="448037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754823" y="1446666"/>
            <a:ext cx="7633527" cy="448037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755650" y="2632838"/>
            <a:ext cx="7633527" cy="448037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306818"/>
            <a:ext cx="8137525" cy="862154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Life Cycles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855340" y="1518170"/>
            <a:ext cx="7433319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dirty="0"/>
              <a:t>A life cycle shows us the stages that a living thing goes through during its life. </a:t>
            </a:r>
          </a:p>
          <a:p>
            <a:pPr algn="ctr"/>
            <a:endParaRPr lang="en-GB" sz="2200" dirty="0" smtClean="0"/>
          </a:p>
          <a:p>
            <a:pPr algn="ctr"/>
            <a:r>
              <a:rPr lang="en-GB" sz="1600" dirty="0" smtClean="0"/>
              <a:t>All </a:t>
            </a:r>
            <a:r>
              <a:rPr lang="en-GB" sz="1600" dirty="0"/>
              <a:t>living things have a life cycle. </a:t>
            </a:r>
          </a:p>
          <a:p>
            <a:pPr algn="ctr"/>
            <a:endParaRPr lang="en-GB" sz="2200" dirty="0"/>
          </a:p>
          <a:p>
            <a:pPr algn="ctr"/>
            <a:r>
              <a:rPr lang="en-GB" sz="1600" dirty="0"/>
              <a:t>This is the life cycle of a </a:t>
            </a:r>
            <a:r>
              <a:rPr lang="en-GB" sz="1600" dirty="0" smtClean="0"/>
              <a:t>chicken.</a:t>
            </a:r>
            <a:endParaRPr lang="en-GB" sz="1600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9283" y="3171324"/>
            <a:ext cx="1121082" cy="185771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1438" y="4827547"/>
            <a:ext cx="885609" cy="110176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2197" y="5028870"/>
            <a:ext cx="700730" cy="91907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243851">
            <a:off x="3066405" y="4357541"/>
            <a:ext cx="855340" cy="18700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700000">
            <a:off x="5078454" y="4304463"/>
            <a:ext cx="855340" cy="18700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044752">
            <a:off x="4135678" y="5854442"/>
            <a:ext cx="855340" cy="187003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702562" y="5466605"/>
            <a:ext cx="1425146" cy="3707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Egg</a:t>
            </a:r>
            <a:endParaRPr lang="en-GB" dirty="0"/>
          </a:p>
        </p:txBody>
      </p:sp>
      <p:sp>
        <p:nvSpPr>
          <p:cNvPr id="20" name="TextBox 19"/>
          <p:cNvSpPr txBox="1"/>
          <p:nvPr/>
        </p:nvSpPr>
        <p:spPr>
          <a:xfrm>
            <a:off x="1814586" y="5466605"/>
            <a:ext cx="1425146" cy="3707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Chick</a:t>
            </a:r>
            <a:endParaRPr lang="en-GB" dirty="0"/>
          </a:p>
        </p:txBody>
      </p:sp>
      <p:sp>
        <p:nvSpPr>
          <p:cNvPr id="21" name="TextBox 20"/>
          <p:cNvSpPr txBox="1"/>
          <p:nvPr/>
        </p:nvSpPr>
        <p:spPr>
          <a:xfrm>
            <a:off x="4760099" y="3463841"/>
            <a:ext cx="1425146" cy="3707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Adult</a:t>
            </a:r>
            <a:endParaRPr lang="en-GB" dirty="0"/>
          </a:p>
        </p:txBody>
      </p:sp>
      <p:pic>
        <p:nvPicPr>
          <p:cNvPr id="16" name="Talking Partners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9015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754823" y="1446666"/>
            <a:ext cx="7633527" cy="448037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ysClr val="windowText" lastClr="000000"/>
                </a:solidFill>
              </a:rPr>
              <a:t>How should we rearrange these pictures to show the life cycle of a frog?</a:t>
            </a: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306818"/>
            <a:ext cx="8137525" cy="862154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Life Cycles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000" b="75612"/>
          <a:stretch/>
        </p:blipFill>
        <p:spPr>
          <a:xfrm>
            <a:off x="5393121" y="5265244"/>
            <a:ext cx="2175466" cy="51949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16" t="60862" r="-1334" b="-912"/>
          <a:stretch/>
        </p:blipFill>
        <p:spPr>
          <a:xfrm>
            <a:off x="903681" y="4940054"/>
            <a:ext cx="3084845" cy="93886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7279" y="2687427"/>
            <a:ext cx="1235256" cy="112338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4914" y="2353439"/>
            <a:ext cx="3611880" cy="2453069"/>
          </a:xfrm>
          <a:prstGeom prst="rect">
            <a:avLst/>
          </a:prstGeom>
        </p:spPr>
      </p:pic>
      <p:pic>
        <p:nvPicPr>
          <p:cNvPr id="8" name="Talking Partners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459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754823" y="1446666"/>
            <a:ext cx="7633527" cy="448037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ysClr val="windowText" lastClr="000000"/>
                </a:solidFill>
              </a:rPr>
              <a:t>How should we rearrange these pictures to show the life cycle of a </a:t>
            </a:r>
            <a:r>
              <a:rPr lang="en-GB" sz="1600" dirty="0" smtClean="0">
                <a:solidFill>
                  <a:sysClr val="windowText" lastClr="000000"/>
                </a:solidFill>
              </a:rPr>
              <a:t>butterfly?</a:t>
            </a:r>
            <a:endParaRPr lang="en-GB" sz="1600" dirty="0">
              <a:solidFill>
                <a:sysClr val="windowText" lastClr="000000"/>
              </a:solidFill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306818"/>
            <a:ext cx="8137525" cy="862154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Life Cycles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820" t="35421" r="32948" b="29644"/>
          <a:stretch/>
        </p:blipFill>
        <p:spPr>
          <a:xfrm>
            <a:off x="2256234" y="4173728"/>
            <a:ext cx="1042774" cy="176278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0274" y="4624251"/>
            <a:ext cx="1085819" cy="8617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374" y="2299170"/>
            <a:ext cx="1428494" cy="1644488"/>
          </a:xfrm>
          <a:prstGeom prst="rect">
            <a:avLst/>
          </a:prstGeom>
        </p:spPr>
      </p:pic>
      <p:pic>
        <p:nvPicPr>
          <p:cNvPr id="9" name="Talking Partners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9645" y="2299170"/>
            <a:ext cx="1883164" cy="1746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7217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754823" y="1446666"/>
            <a:ext cx="7633527" cy="448037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</a:rPr>
              <a:t>With your partner, choose an animal. </a:t>
            </a: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503238" y="306818"/>
            <a:ext cx="8137525" cy="862154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Life Cycles</a:t>
            </a:r>
            <a:endParaRPr lang="en-GB" dirty="0"/>
          </a:p>
        </p:txBody>
      </p:sp>
      <p:pic>
        <p:nvPicPr>
          <p:cNvPr id="9" name="Talking Partners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  <p:sp>
        <p:nvSpPr>
          <p:cNvPr id="11" name="Rounded Rectangle 10"/>
          <p:cNvSpPr/>
          <p:nvPr/>
        </p:nvSpPr>
        <p:spPr>
          <a:xfrm>
            <a:off x="754823" y="2039752"/>
            <a:ext cx="7633527" cy="448037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>
                <a:solidFill>
                  <a:schemeClr val="tx1"/>
                </a:solidFill>
              </a:rPr>
              <a:t>Draw the life cycle of that animal on your whiteboard. </a:t>
            </a:r>
            <a:endParaRPr lang="en-GB" sz="1600" dirty="0">
              <a:solidFill>
                <a:schemeClr val="tx1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755650" y="2632838"/>
            <a:ext cx="7633527" cy="448037"/>
          </a:xfrm>
          <a:prstGeom prst="roundRect">
            <a:avLst>
              <a:gd name="adj" fmla="val 8124"/>
            </a:avLst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>
                <a:solidFill>
                  <a:schemeClr val="tx1"/>
                </a:solidFill>
              </a:rPr>
              <a:t>Label the stages if you can. </a:t>
            </a:r>
            <a:endParaRPr lang="en-GB" sz="1600" dirty="0">
              <a:solidFill>
                <a:schemeClr val="tx1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2193" y="4881006"/>
            <a:ext cx="1168618" cy="103177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421619" y="3403485"/>
            <a:ext cx="2759435" cy="258188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0438" y="5543308"/>
            <a:ext cx="564234" cy="25660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781" y="3756231"/>
            <a:ext cx="2249319" cy="2156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146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 smtClean="0"/>
              <a:t> </a:t>
            </a:r>
            <a:endParaRPr lang="en-GB" sz="1350" dirty="0"/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 smtClean="0"/>
              <a:t>Success Criteria</a:t>
            </a:r>
            <a:endParaRPr lang="en-US" sz="3600" dirty="0"/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 smtClean="0"/>
              <a:t>Aim</a:t>
            </a:r>
            <a:endParaRPr lang="en-US" sz="3600" dirty="0"/>
          </a:p>
        </p:txBody>
      </p:sp>
      <p:sp>
        <p:nvSpPr>
          <p:cNvPr id="16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/>
          </a:bodyPr>
          <a:lstStyle/>
          <a:p>
            <a:r>
              <a:rPr lang="en-GB" dirty="0"/>
              <a:t>I can describe how animals change as they grow. </a:t>
            </a:r>
          </a:p>
          <a:p>
            <a:r>
              <a:rPr lang="en-GB" dirty="0"/>
              <a:t>I can match animals and their babies.</a:t>
            </a: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1"/>
            <a:ext cx="7886700" cy="2626023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I can draw an animal as a baby and an adult.  </a:t>
            </a:r>
          </a:p>
          <a:p>
            <a:r>
              <a:rPr lang="en-GB" dirty="0"/>
              <a:t>I can say how the animal will change as it grows. 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I can name some animal babies.  </a:t>
            </a:r>
          </a:p>
          <a:p>
            <a:r>
              <a:rPr lang="en-GB" dirty="0"/>
              <a:t>I can say which animal some babies will grow into.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800" y="612000"/>
            <a:ext cx="864000" cy="8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1470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 smtClean="0"/>
              <a:t>Aim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4052459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1991</TotalTime>
  <Words>1102</Words>
  <Application>Microsoft Office PowerPoint</Application>
  <PresentationFormat>On-screen Show (4:3)</PresentationFormat>
  <Paragraphs>164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4" baseType="lpstr">
      <vt:lpstr>Sassoon Infant Rg</vt:lpstr>
      <vt:lpstr>Sassoon Infant Md</vt:lpstr>
      <vt:lpstr>Calibri</vt:lpstr>
      <vt:lpstr>Londrina Solid</vt:lpstr>
      <vt:lpstr>BPreplay</vt:lpstr>
      <vt:lpstr>Arial</vt:lpstr>
      <vt:lpstr>Office Theme</vt:lpstr>
      <vt:lpstr>Science</vt:lpstr>
      <vt:lpstr>Animal Babies</vt:lpstr>
      <vt:lpstr>PowerPoint Presentation</vt:lpstr>
      <vt:lpstr> Animal Babies</vt:lpstr>
      <vt:lpstr> Animal Babies</vt:lpstr>
      <vt:lpstr> Animal Babies</vt:lpstr>
      <vt:lpstr> Animal Babies</vt:lpstr>
      <vt:lpstr> Animal Babies</vt:lpstr>
      <vt:lpstr> Animal Babies</vt:lpstr>
      <vt:lpstr> Animal Babies</vt:lpstr>
      <vt:lpstr> Animal Babies</vt:lpstr>
      <vt:lpstr> Animal Babies</vt:lpstr>
      <vt:lpstr> How Animals Grow</vt:lpstr>
      <vt:lpstr> How Animals Grow</vt:lpstr>
      <vt:lpstr> How Animals Grow</vt:lpstr>
      <vt:lpstr> How Animals Grow</vt:lpstr>
      <vt:lpstr> How Animals Grow</vt:lpstr>
      <vt:lpstr> How Animals Grow</vt:lpstr>
      <vt:lpstr> How Animals Grow</vt:lpstr>
      <vt:lpstr> How Animals Grow</vt:lpstr>
      <vt:lpstr> How Animals Grow</vt:lpstr>
      <vt:lpstr> Life Cycles</vt:lpstr>
      <vt:lpstr> Life Cycles</vt:lpstr>
      <vt:lpstr> Life Cycles</vt:lpstr>
      <vt:lpstr> Life Cycles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Darren Sparrow</cp:lastModifiedBy>
  <cp:revision>114</cp:revision>
  <dcterms:created xsi:type="dcterms:W3CDTF">2014-10-01T16:09:27Z</dcterms:created>
  <dcterms:modified xsi:type="dcterms:W3CDTF">2021-01-12T12:58:28Z</dcterms:modified>
</cp:coreProperties>
</file>