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3" r:id="rId3"/>
    <p:sldId id="268" r:id="rId4"/>
    <p:sldId id="269" r:id="rId5"/>
    <p:sldId id="270" r:id="rId6"/>
    <p:sldId id="271" r:id="rId7"/>
    <p:sldId id="272" r:id="rId8"/>
    <p:sldId id="273" r:id="rId9"/>
    <p:sldId id="274" r:id="rId10"/>
    <p:sldId id="27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422252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671237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28070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875024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BE9E17-E741-4249-9BF4-1C55A0A9CA05}" type="datetimeFigureOut">
              <a:rPr lang="en-GB" smtClean="0"/>
              <a:t>24/11/2020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8448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BE9E17-E741-4249-9BF4-1C55A0A9CA05}" type="datetimeFigureOut">
              <a:rPr lang="en-GB" smtClean="0"/>
              <a:t>24/11/2020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00409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E9E17-E741-4249-9BF4-1C55A0A9CA05}" type="datetimeFigureOut">
              <a:rPr lang="en-GB" smtClean="0"/>
              <a:t>24/11/2020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93871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1491167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59508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7721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984234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E9E17-E741-4249-9BF4-1C55A0A9CA05}" type="datetimeFigureOut">
              <a:rPr lang="en-GB" smtClean="0"/>
              <a:t>24/11/2020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C9A20D-54B5-4753-9A4D-0B1C161A8DC1}" type="slidenum">
              <a:rPr lang="en-GB" smtClean="0"/>
              <a:t>‹#›</a:t>
            </a:fld>
            <a:endParaRPr lang="en-GB"/>
          </a:p>
        </p:txBody>
      </p:sp>
    </p:spTree>
    <p:extLst>
      <p:ext uri="{BB962C8B-B14F-4D97-AF65-F5344CB8AC3E}">
        <p14:creationId xmlns:p14="http://schemas.microsoft.com/office/powerpoint/2010/main" val="2768657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image" Target="../media/image3.png"/><Relationship Id="rId12"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image" Target="../media/image2.png"/><Relationship Id="rId11" Type="http://schemas.openxmlformats.org/officeDocument/2006/relationships/image" Target="../media/image10.png"/><Relationship Id="rId5" Type="http://schemas.openxmlformats.org/officeDocument/2006/relationships/image" Target="../media/image1.png"/><Relationship Id="rId10" Type="http://schemas.openxmlformats.org/officeDocument/2006/relationships/image" Target="../media/image9.png"/><Relationship Id="rId4" Type="http://schemas.openxmlformats.org/officeDocument/2006/relationships/image" Target="../media/image7.png"/><Relationship Id="rId9" Type="http://schemas.openxmlformats.org/officeDocument/2006/relationships/image" Target="../media/image8.png"/><Relationship Id="rId1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119"/>
            <a:ext cx="10515600" cy="1325563"/>
          </a:xfrm>
        </p:spPr>
        <p:txBody>
          <a:bodyPr>
            <a:normAutofit fontScale="90000"/>
          </a:bodyPr>
          <a:lstStyle/>
          <a:p>
            <a:r>
              <a:rPr lang="en-GB" dirty="0" smtClean="0"/>
              <a:t>LO: To describe my room in the book of Wonders.</a:t>
            </a:r>
            <a:br>
              <a:rPr lang="en-GB" dirty="0" smtClean="0"/>
            </a:br>
            <a:r>
              <a:rPr lang="en-GB" sz="4000" dirty="0" smtClean="0"/>
              <a:t>The Book of Wonders</a:t>
            </a:r>
            <a:endParaRPr lang="en-GB" sz="4000" dirty="0"/>
          </a:p>
        </p:txBody>
      </p:sp>
      <p:sp>
        <p:nvSpPr>
          <p:cNvPr id="3" name="Content Placeholder 2"/>
          <p:cNvSpPr>
            <a:spLocks noGrp="1"/>
          </p:cNvSpPr>
          <p:nvPr>
            <p:ph idx="1"/>
          </p:nvPr>
        </p:nvSpPr>
        <p:spPr>
          <a:xfrm>
            <a:off x="838200" y="1481682"/>
            <a:ext cx="10515600" cy="4351338"/>
          </a:xfrm>
        </p:spPr>
        <p:txBody>
          <a:bodyPr>
            <a:normAutofit fontScale="92500" lnSpcReduction="20000"/>
          </a:bodyPr>
          <a:lstStyle/>
          <a:p>
            <a:r>
              <a:rPr lang="en-GB" dirty="0" smtClean="0">
                <a:latin typeface="SassoonPrimaryInfant" pitchFamily="2" charset="0"/>
              </a:rPr>
              <a:t>Think about what your room will be like behind one of the doors.</a:t>
            </a:r>
          </a:p>
          <a:p>
            <a:r>
              <a:rPr lang="en-GB" dirty="0" smtClean="0">
                <a:latin typeface="SassoonPrimaryInfant" pitchFamily="2" charset="0"/>
              </a:rPr>
              <a:t>Describe it in great detail:</a:t>
            </a:r>
          </a:p>
          <a:p>
            <a:pPr marL="0" indent="0">
              <a:buNone/>
            </a:pPr>
            <a:r>
              <a:rPr lang="en-GB" dirty="0" smtClean="0">
                <a:latin typeface="SassoonPrimaryInfant" pitchFamily="2" charset="0"/>
              </a:rPr>
              <a:t>Lenses: noticing, smelling, touching, feeling, imagining.</a:t>
            </a:r>
          </a:p>
          <a:p>
            <a:r>
              <a:rPr lang="en-GB" dirty="0" smtClean="0">
                <a:latin typeface="SassoonPrimaryInfant" pitchFamily="2" charset="0"/>
              </a:rPr>
              <a:t>Then, describe what happens in your room </a:t>
            </a:r>
          </a:p>
          <a:p>
            <a:pPr marL="0" indent="0">
              <a:buNone/>
            </a:pPr>
            <a:r>
              <a:rPr lang="en-GB" dirty="0" smtClean="0">
                <a:latin typeface="SassoonPrimaryInfant" pitchFamily="2" charset="0"/>
              </a:rPr>
              <a:t>Lenses: action, (choose lenses relative to your room)</a:t>
            </a:r>
          </a:p>
          <a:p>
            <a:pPr marL="0" indent="0">
              <a:buNone/>
            </a:pPr>
            <a:endParaRPr lang="en-GB" dirty="0" smtClean="0">
              <a:latin typeface="SassoonPrimaryInfant" pitchFamily="2" charset="0"/>
            </a:endParaRPr>
          </a:p>
          <a:p>
            <a:pPr marL="0" indent="0">
              <a:buNone/>
            </a:pPr>
            <a:r>
              <a:rPr lang="en-GB" dirty="0" err="1" smtClean="0">
                <a:latin typeface="SassoonPrimaryInfant" pitchFamily="2" charset="0"/>
              </a:rPr>
              <a:t>Grammaristics</a:t>
            </a:r>
            <a:r>
              <a:rPr lang="en-GB" dirty="0" smtClean="0">
                <a:latin typeface="SassoonPrimaryInfant" pitchFamily="2" charset="0"/>
              </a:rPr>
              <a:t>:</a:t>
            </a:r>
          </a:p>
          <a:p>
            <a:pPr marL="0" indent="0">
              <a:buNone/>
            </a:pPr>
            <a:r>
              <a:rPr lang="en-GB" dirty="0" smtClean="0">
                <a:latin typeface="SassoonPrimaryInfant" pitchFamily="2" charset="0"/>
              </a:rPr>
              <a:t>Basic, sentence structure, purpose</a:t>
            </a:r>
          </a:p>
          <a:p>
            <a:pPr marL="0" indent="0">
              <a:buNone/>
            </a:pPr>
            <a:r>
              <a:rPr lang="en-GB" dirty="0" smtClean="0">
                <a:latin typeface="SassoonPrimaryInfant" pitchFamily="2" charset="0"/>
              </a:rPr>
              <a:t>Once you have completed the writing, draw the room as you have described it. If you want to include something that you haven’t written about, you must go back and add it to your writing! You may shade in your drawing.</a:t>
            </a:r>
          </a:p>
          <a:p>
            <a:endParaRPr lang="en-GB" dirty="0"/>
          </a:p>
        </p:txBody>
      </p:sp>
    </p:spTree>
    <p:extLst>
      <p:ext uri="{BB962C8B-B14F-4D97-AF65-F5344CB8AC3E}">
        <p14:creationId xmlns:p14="http://schemas.microsoft.com/office/powerpoint/2010/main" val="2415106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Plan (with the focus for each area)</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solidFill>
                  <a:srgbClr val="FF0000"/>
                </a:solidFill>
              </a:rPr>
              <a:t>Discover the door; walk through and describe the ‘Wonder</a:t>
            </a:r>
            <a:r>
              <a:rPr lang="en-GB" b="1" dirty="0" smtClean="0">
                <a:solidFill>
                  <a:srgbClr val="FF0000"/>
                </a:solidFill>
              </a:rPr>
              <a:t>’ (allude to something sinister)</a:t>
            </a:r>
          </a:p>
          <a:p>
            <a:r>
              <a:rPr lang="en-GB" dirty="0" smtClean="0">
                <a:solidFill>
                  <a:srgbClr val="FF0000"/>
                </a:solidFill>
              </a:rPr>
              <a:t>Pulled through door handle turned instantly wearing breathing apparatus </a:t>
            </a:r>
          </a:p>
          <a:p>
            <a:r>
              <a:rPr lang="en-GB" dirty="0" smtClean="0">
                <a:solidFill>
                  <a:srgbClr val="FF0000"/>
                </a:solidFill>
              </a:rPr>
              <a:t>Describe the movement of the water, sea-creatures, and any echoing sounds</a:t>
            </a:r>
          </a:p>
          <a:p>
            <a:r>
              <a:rPr lang="en-GB" dirty="0" smtClean="0">
                <a:solidFill>
                  <a:srgbClr val="FF0000"/>
                </a:solidFill>
              </a:rPr>
              <a:t>Discover swimming is easy for me now and begin to explore </a:t>
            </a:r>
          </a:p>
          <a:p>
            <a:r>
              <a:rPr lang="en-GB" dirty="0" smtClean="0">
                <a:solidFill>
                  <a:srgbClr val="FF0000"/>
                </a:solidFill>
              </a:rPr>
              <a:t>Discover shipwreck</a:t>
            </a:r>
            <a:endParaRPr lang="en-GB" dirty="0" smtClean="0">
              <a:solidFill>
                <a:srgbClr val="FF0000"/>
              </a:solidFill>
            </a:endParaRPr>
          </a:p>
          <a:p>
            <a:pPr marL="0" indent="0">
              <a:buNone/>
            </a:pPr>
            <a:r>
              <a:rPr lang="en-GB" b="1" dirty="0" smtClean="0">
                <a:solidFill>
                  <a:srgbClr val="7030A0"/>
                </a:solidFill>
              </a:rPr>
              <a:t>Reveal </a:t>
            </a:r>
            <a:r>
              <a:rPr lang="en-GB" b="1" dirty="0" smtClean="0">
                <a:solidFill>
                  <a:srgbClr val="7030A0"/>
                </a:solidFill>
              </a:rPr>
              <a:t>the danger gradually as the characters discover it</a:t>
            </a:r>
            <a:r>
              <a:rPr lang="en-GB" b="1" dirty="0" smtClean="0">
                <a:solidFill>
                  <a:srgbClr val="7030A0"/>
                </a:solidFill>
              </a:rPr>
              <a:t>… short sentences, rhetorical questions and ellipses</a:t>
            </a:r>
          </a:p>
          <a:p>
            <a:pPr marL="0" indent="0">
              <a:buNone/>
            </a:pPr>
            <a:r>
              <a:rPr lang="en-GB" dirty="0" smtClean="0">
                <a:solidFill>
                  <a:srgbClr val="7030A0"/>
                </a:solidFill>
              </a:rPr>
              <a:t>Spot a key </a:t>
            </a:r>
            <a:r>
              <a:rPr lang="en-GB" dirty="0">
                <a:solidFill>
                  <a:srgbClr val="7030A0"/>
                </a:solidFill>
              </a:rPr>
              <a:t>a</a:t>
            </a:r>
            <a:r>
              <a:rPr lang="en-GB" dirty="0" smtClean="0">
                <a:solidFill>
                  <a:srgbClr val="7030A0"/>
                </a:solidFill>
              </a:rPr>
              <a:t>nd this key leads me to my danger- magnetic attraction pulling me- twinkling </a:t>
            </a:r>
          </a:p>
          <a:p>
            <a:pPr marL="0" indent="0">
              <a:buNone/>
            </a:pPr>
            <a:r>
              <a:rPr lang="en-GB" dirty="0" smtClean="0">
                <a:solidFill>
                  <a:srgbClr val="7030A0"/>
                </a:solidFill>
              </a:rPr>
              <a:t>What lies ahead for me? Feeling </a:t>
            </a:r>
          </a:p>
          <a:p>
            <a:pPr marL="0" indent="0">
              <a:buNone/>
            </a:pPr>
            <a:r>
              <a:rPr lang="en-GB" dirty="0" smtClean="0">
                <a:solidFill>
                  <a:srgbClr val="7030A0"/>
                </a:solidFill>
              </a:rPr>
              <a:t>Go towards the door – several doors appear </a:t>
            </a:r>
          </a:p>
          <a:p>
            <a:pPr marL="0" indent="0">
              <a:buNone/>
            </a:pPr>
            <a:r>
              <a:rPr lang="en-GB" dirty="0" smtClean="0">
                <a:solidFill>
                  <a:srgbClr val="7030A0"/>
                </a:solidFill>
              </a:rPr>
              <a:t>Mermaids appear and whales (is this a trap? ) do I follow them? </a:t>
            </a:r>
            <a:endParaRPr lang="en-GB" dirty="0" smtClean="0">
              <a:solidFill>
                <a:srgbClr val="7030A0"/>
              </a:solidFill>
            </a:endParaRPr>
          </a:p>
        </p:txBody>
      </p:sp>
    </p:spTree>
    <p:extLst>
      <p:ext uri="{BB962C8B-B14F-4D97-AF65-F5344CB8AC3E}">
        <p14:creationId xmlns:p14="http://schemas.microsoft.com/office/powerpoint/2010/main" val="29577354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b="1" dirty="0"/>
              <a:t>Time Slows… Describe the resolution and exit from the ‘Wonder</a:t>
            </a:r>
            <a:r>
              <a:rPr lang="en-GB" b="1" dirty="0" smtClean="0"/>
              <a:t>’. Use expanded noun phrases</a:t>
            </a:r>
            <a:endParaRPr lang="en-GB" b="1" dirty="0"/>
          </a:p>
          <a:p>
            <a:r>
              <a:rPr lang="en-GB" dirty="0" smtClean="0"/>
              <a:t>Music begins to play- mermaids spin</a:t>
            </a:r>
          </a:p>
          <a:p>
            <a:r>
              <a:rPr lang="en-GB" dirty="0" smtClean="0"/>
              <a:t>Whales lurk behind- looming and huge shadows are created</a:t>
            </a:r>
          </a:p>
          <a:p>
            <a:r>
              <a:rPr lang="en-GB" dirty="0" smtClean="0"/>
              <a:t>Silhouettes appear (what species are these?)</a:t>
            </a:r>
          </a:p>
          <a:p>
            <a:r>
              <a:rPr lang="en-GB" dirty="0" smtClean="0"/>
              <a:t>Feeling when in real danger</a:t>
            </a:r>
          </a:p>
          <a:p>
            <a:r>
              <a:rPr lang="en-GB" dirty="0" smtClean="0"/>
              <a:t>The key begins to twinkle </a:t>
            </a:r>
          </a:p>
          <a:p>
            <a:r>
              <a:rPr lang="en-GB" dirty="0" smtClean="0"/>
              <a:t>Light protruding from one of the doors</a:t>
            </a:r>
          </a:p>
          <a:p>
            <a:r>
              <a:rPr lang="en-GB" dirty="0" smtClean="0"/>
              <a:t>Spies Ellie. </a:t>
            </a:r>
            <a:endParaRPr lang="en-GB" dirty="0"/>
          </a:p>
        </p:txBody>
      </p:sp>
    </p:spTree>
    <p:extLst>
      <p:ext uri="{BB962C8B-B14F-4D97-AF65-F5344CB8AC3E}">
        <p14:creationId xmlns:p14="http://schemas.microsoft.com/office/powerpoint/2010/main" val="32375733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First section- what lenses have I used? </a:t>
            </a:r>
            <a:endParaRPr lang="en-GB" dirty="0"/>
          </a:p>
        </p:txBody>
      </p:sp>
      <p:sp>
        <p:nvSpPr>
          <p:cNvPr id="3" name="Content Placeholder 2"/>
          <p:cNvSpPr>
            <a:spLocks noGrp="1"/>
          </p:cNvSpPr>
          <p:nvPr>
            <p:ph idx="1"/>
          </p:nvPr>
        </p:nvSpPr>
        <p:spPr/>
        <p:txBody>
          <a:bodyPr/>
          <a:lstStyle/>
          <a:p>
            <a:pPr marL="0" indent="0">
              <a:buNone/>
            </a:pPr>
            <a:r>
              <a:rPr lang="en-GB" dirty="0" smtClean="0">
                <a:solidFill>
                  <a:srgbClr val="7030A0"/>
                </a:solidFill>
                <a:latin typeface="SassoonPrimaryInfant" pitchFamily="2" charset="0"/>
              </a:rPr>
              <a:t>As I tentatively opened the door, I felt my heart pound in my chest. </a:t>
            </a:r>
            <a:r>
              <a:rPr lang="en-GB" dirty="0" smtClean="0">
                <a:solidFill>
                  <a:srgbClr val="FF0000"/>
                </a:solidFill>
                <a:latin typeface="SassoonPrimaryInfant" pitchFamily="2" charset="0"/>
              </a:rPr>
              <a:t>Could it be heard by everyone? </a:t>
            </a:r>
            <a:r>
              <a:rPr lang="en-GB" dirty="0" smtClean="0">
                <a:solidFill>
                  <a:schemeClr val="accent2">
                    <a:lumMod val="75000"/>
                  </a:schemeClr>
                </a:solidFill>
                <a:latin typeface="SassoonPrimaryInfant" pitchFamily="2" charset="0"/>
              </a:rPr>
              <a:t>A whirlpool of thoughts embraced </a:t>
            </a:r>
            <a:r>
              <a:rPr lang="en-GB" dirty="0" smtClean="0">
                <a:latin typeface="SassoonPrimaryInfant" pitchFamily="2" charset="0"/>
              </a:rPr>
              <a:t>my mind as my eyes tried to </a:t>
            </a:r>
            <a:r>
              <a:rPr lang="en-GB" dirty="0" smtClean="0">
                <a:solidFill>
                  <a:schemeClr val="accent6">
                    <a:lumMod val="75000"/>
                  </a:schemeClr>
                </a:solidFill>
                <a:latin typeface="SassoonPrimaryInfant" pitchFamily="2" charset="0"/>
              </a:rPr>
              <a:t>contemplate</a:t>
            </a:r>
            <a:r>
              <a:rPr lang="en-GB" dirty="0" smtClean="0">
                <a:latin typeface="SassoonPrimaryInfant" pitchFamily="2" charset="0"/>
              </a:rPr>
              <a:t> what was happening before me. </a:t>
            </a:r>
            <a:r>
              <a:rPr lang="en-GB" dirty="0" smtClean="0">
                <a:solidFill>
                  <a:schemeClr val="accent1">
                    <a:lumMod val="75000"/>
                  </a:schemeClr>
                </a:solidFill>
                <a:latin typeface="SassoonPrimaryInfant" pitchFamily="2" charset="0"/>
              </a:rPr>
              <a:t>A sea of perfect ice-blue</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creatures large and small</a:t>
            </a:r>
            <a:r>
              <a:rPr lang="en-GB" dirty="0" smtClean="0">
                <a:latin typeface="SassoonPrimaryInfant" pitchFamily="2" charset="0"/>
              </a:rPr>
              <a:t>, </a:t>
            </a:r>
            <a:r>
              <a:rPr lang="en-GB" dirty="0" smtClean="0">
                <a:solidFill>
                  <a:schemeClr val="accent1">
                    <a:lumMod val="75000"/>
                  </a:schemeClr>
                </a:solidFill>
                <a:latin typeface="SassoonPrimaryInfant" pitchFamily="2" charset="0"/>
              </a:rPr>
              <a:t>a sea of possibilities unfolded. </a:t>
            </a:r>
          </a:p>
          <a:p>
            <a:endParaRPr lang="en-GB" dirty="0"/>
          </a:p>
        </p:txBody>
      </p:sp>
      <p:pic>
        <p:nvPicPr>
          <p:cNvPr id="4" name="Picture 3"/>
          <p:cNvPicPr>
            <a:picLocks noChangeAspect="1"/>
          </p:cNvPicPr>
          <p:nvPr/>
        </p:nvPicPr>
        <p:blipFill>
          <a:blip r:embed="rId2"/>
          <a:stretch>
            <a:fillRect/>
          </a:stretch>
        </p:blipFill>
        <p:spPr>
          <a:xfrm>
            <a:off x="479386" y="5533842"/>
            <a:ext cx="469433" cy="475529"/>
          </a:xfrm>
          <a:prstGeom prst="rect">
            <a:avLst/>
          </a:prstGeom>
        </p:spPr>
      </p:pic>
      <p:pic>
        <p:nvPicPr>
          <p:cNvPr id="5" name="Picture 4"/>
          <p:cNvPicPr>
            <a:picLocks noChangeAspect="1"/>
          </p:cNvPicPr>
          <p:nvPr/>
        </p:nvPicPr>
        <p:blipFill>
          <a:blip r:embed="rId3"/>
          <a:stretch>
            <a:fillRect/>
          </a:stretch>
        </p:blipFill>
        <p:spPr>
          <a:xfrm>
            <a:off x="1307633" y="5546035"/>
            <a:ext cx="463336" cy="463336"/>
          </a:xfrm>
          <a:prstGeom prst="rect">
            <a:avLst/>
          </a:prstGeom>
        </p:spPr>
      </p:pic>
      <p:pic>
        <p:nvPicPr>
          <p:cNvPr id="6" name="Picture 5"/>
          <p:cNvPicPr>
            <a:picLocks noChangeAspect="1"/>
          </p:cNvPicPr>
          <p:nvPr/>
        </p:nvPicPr>
        <p:blipFill>
          <a:blip r:embed="rId4"/>
          <a:stretch>
            <a:fillRect/>
          </a:stretch>
        </p:blipFill>
        <p:spPr>
          <a:xfrm>
            <a:off x="2064783" y="5546035"/>
            <a:ext cx="451143" cy="463336"/>
          </a:xfrm>
          <a:prstGeom prst="rect">
            <a:avLst/>
          </a:prstGeom>
        </p:spPr>
      </p:pic>
      <p:pic>
        <p:nvPicPr>
          <p:cNvPr id="7" name="Picture 6"/>
          <p:cNvPicPr>
            <a:picLocks noChangeAspect="1"/>
          </p:cNvPicPr>
          <p:nvPr/>
        </p:nvPicPr>
        <p:blipFill>
          <a:blip r:embed="rId5"/>
          <a:stretch>
            <a:fillRect/>
          </a:stretch>
        </p:blipFill>
        <p:spPr>
          <a:xfrm>
            <a:off x="2926991" y="5546035"/>
            <a:ext cx="451143" cy="463336"/>
          </a:xfrm>
          <a:prstGeom prst="rect">
            <a:avLst/>
          </a:prstGeom>
        </p:spPr>
      </p:pic>
    </p:spTree>
    <p:extLst>
      <p:ext uri="{BB962C8B-B14F-4D97-AF65-F5344CB8AC3E}">
        <p14:creationId xmlns:p14="http://schemas.microsoft.com/office/powerpoint/2010/main" val="35184958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739775" y="-1428841"/>
            <a:ext cx="10515600" cy="1325563"/>
          </a:xfrm>
        </p:spPr>
        <p:txBody>
          <a:bodyPr/>
          <a:lstStyle/>
          <a:p>
            <a:endParaRPr lang="en-GB"/>
          </a:p>
        </p:txBody>
      </p:sp>
      <p:sp>
        <p:nvSpPr>
          <p:cNvPr id="8" name="Text Placeholder 7"/>
          <p:cNvSpPr>
            <a:spLocks noGrp="1"/>
          </p:cNvSpPr>
          <p:nvPr>
            <p:ph type="body" idx="1"/>
          </p:nvPr>
        </p:nvSpPr>
        <p:spPr>
          <a:xfrm>
            <a:off x="839788" y="376986"/>
            <a:ext cx="5157787" cy="823912"/>
          </a:xfrm>
        </p:spPr>
        <p:txBody>
          <a:bodyPr/>
          <a:lstStyle/>
          <a:p>
            <a:r>
              <a:rPr lang="en-GB" dirty="0" smtClean="0"/>
              <a:t>Structure</a:t>
            </a:r>
            <a:endParaRPr lang="en-GB" dirty="0"/>
          </a:p>
        </p:txBody>
      </p:sp>
      <p:sp>
        <p:nvSpPr>
          <p:cNvPr id="9" name="Content Placeholder 8"/>
          <p:cNvSpPr>
            <a:spLocks noGrp="1"/>
          </p:cNvSpPr>
          <p:nvPr>
            <p:ph sz="half" idx="2"/>
          </p:nvPr>
        </p:nvSpPr>
        <p:spPr>
          <a:xfrm>
            <a:off x="839788" y="1445623"/>
            <a:ext cx="5157787" cy="4744040"/>
          </a:xfrm>
        </p:spPr>
        <p:txBody>
          <a:bodyPr/>
          <a:lstStyle/>
          <a:p>
            <a:r>
              <a:rPr lang="en-GB" dirty="0" smtClean="0">
                <a:latin typeface="SassoonPrimaryInfant" pitchFamily="2" charset="0"/>
              </a:rPr>
              <a:t>Your chapter is in 3 distinct sections</a:t>
            </a:r>
          </a:p>
          <a:p>
            <a:r>
              <a:rPr lang="en-GB" dirty="0" smtClean="0">
                <a:latin typeface="SassoonPrimaryInfant" pitchFamily="2" charset="0"/>
              </a:rPr>
              <a:t>Paragraphs- each section can have more than 1 paragraph </a:t>
            </a:r>
          </a:p>
          <a:p>
            <a:pPr marL="0" indent="0">
              <a:buNone/>
            </a:pPr>
            <a:r>
              <a:rPr lang="en-GB" dirty="0" smtClean="0">
                <a:latin typeface="SassoonPrimaryInfant" pitchFamily="2" charset="0"/>
              </a:rPr>
              <a:t>Remember </a:t>
            </a:r>
            <a:r>
              <a:rPr lang="en-GB" dirty="0" err="1" smtClean="0">
                <a:latin typeface="SassoonPrimaryInfant" pitchFamily="2" charset="0"/>
              </a:rPr>
              <a:t>TiPToP</a:t>
            </a:r>
            <a:r>
              <a:rPr lang="en-GB" dirty="0" smtClean="0">
                <a:latin typeface="SassoonPrimaryInfant" pitchFamily="2" charset="0"/>
              </a:rPr>
              <a:t> for paragraphs </a:t>
            </a:r>
            <a:r>
              <a:rPr lang="en-GB" sz="2400" dirty="0" smtClean="0">
                <a:latin typeface="SassoonPrimaryInfant" pitchFamily="2" charset="0"/>
              </a:rPr>
              <a:t>(new paragraph for time, place, topic or person)</a:t>
            </a:r>
          </a:p>
          <a:p>
            <a:r>
              <a:rPr lang="en-GB" dirty="0" smtClean="0">
                <a:latin typeface="SassoonPrimaryInfant" pitchFamily="2" charset="0"/>
              </a:rPr>
              <a:t>Past tense</a:t>
            </a:r>
          </a:p>
          <a:p>
            <a:r>
              <a:rPr lang="en-GB" dirty="0" smtClean="0">
                <a:latin typeface="SassoonPrimaryInfant" pitchFamily="2" charset="0"/>
              </a:rPr>
              <a:t>First person</a:t>
            </a:r>
          </a:p>
          <a:p>
            <a:r>
              <a:rPr lang="en-GB" dirty="0" smtClean="0">
                <a:latin typeface="SassoonPrimaryInfant" pitchFamily="2" charset="0"/>
              </a:rPr>
              <a:t>May include snippets of dialogue</a:t>
            </a:r>
          </a:p>
          <a:p>
            <a:endParaRPr lang="en-GB" dirty="0"/>
          </a:p>
        </p:txBody>
      </p:sp>
      <p:sp>
        <p:nvSpPr>
          <p:cNvPr id="10" name="Text Placeholder 9"/>
          <p:cNvSpPr>
            <a:spLocks noGrp="1"/>
          </p:cNvSpPr>
          <p:nvPr>
            <p:ph type="body" sz="quarter" idx="3"/>
          </p:nvPr>
        </p:nvSpPr>
        <p:spPr>
          <a:xfrm>
            <a:off x="6172200" y="376986"/>
            <a:ext cx="5183188" cy="823912"/>
          </a:xfrm>
        </p:spPr>
        <p:txBody>
          <a:bodyPr/>
          <a:lstStyle/>
          <a:p>
            <a:r>
              <a:rPr lang="en-GB" dirty="0" smtClean="0"/>
              <a:t>Skills</a:t>
            </a:r>
            <a:endParaRPr lang="en-GB" dirty="0"/>
          </a:p>
        </p:txBody>
      </p:sp>
      <p:sp>
        <p:nvSpPr>
          <p:cNvPr id="11" name="Content Placeholder 10"/>
          <p:cNvSpPr>
            <a:spLocks noGrp="1"/>
          </p:cNvSpPr>
          <p:nvPr>
            <p:ph sz="quarter" idx="4"/>
          </p:nvPr>
        </p:nvSpPr>
        <p:spPr>
          <a:xfrm>
            <a:off x="6172200" y="1445623"/>
            <a:ext cx="5183188" cy="4744040"/>
          </a:xfrm>
        </p:spPr>
        <p:txBody>
          <a:bodyPr>
            <a:normAutofit lnSpcReduction="10000"/>
          </a:bodyPr>
          <a:lstStyle/>
          <a:p>
            <a:r>
              <a:rPr lang="en-GB" dirty="0" smtClean="0">
                <a:latin typeface="SassoonPrimaryInfant" pitchFamily="2" charset="0"/>
              </a:rPr>
              <a:t>Detailed description of surroundings</a:t>
            </a:r>
          </a:p>
          <a:p>
            <a:r>
              <a:rPr lang="en-GB" dirty="0" smtClean="0">
                <a:latin typeface="SassoonPrimaryInfant" pitchFamily="2" charset="0"/>
              </a:rPr>
              <a:t>Clues to tantalise the reader</a:t>
            </a:r>
          </a:p>
          <a:p>
            <a:r>
              <a:rPr lang="en-GB" dirty="0" smtClean="0">
                <a:latin typeface="SassoonPrimaryInfant" pitchFamily="2" charset="0"/>
              </a:rPr>
              <a:t>Short sentences</a:t>
            </a:r>
          </a:p>
          <a:p>
            <a:r>
              <a:rPr lang="en-GB" dirty="0" smtClean="0">
                <a:latin typeface="SassoonPrimaryInfant" pitchFamily="2" charset="0"/>
              </a:rPr>
              <a:t>Ellipses</a:t>
            </a:r>
          </a:p>
          <a:p>
            <a:r>
              <a:rPr lang="en-GB" dirty="0" smtClean="0">
                <a:latin typeface="SassoonPrimaryInfant" pitchFamily="2" charset="0"/>
              </a:rPr>
              <a:t>Physical reactions from the character</a:t>
            </a:r>
          </a:p>
          <a:p>
            <a:r>
              <a:rPr lang="en-GB" dirty="0" smtClean="0">
                <a:latin typeface="SassoonPrimaryInfant" pitchFamily="2" charset="0"/>
              </a:rPr>
              <a:t>Exciting synonyms</a:t>
            </a:r>
          </a:p>
          <a:p>
            <a:r>
              <a:rPr lang="en-GB" dirty="0" smtClean="0">
                <a:latin typeface="SassoonPrimaryInfant" pitchFamily="2" charset="0"/>
              </a:rPr>
              <a:t>Similes and metaphors</a:t>
            </a:r>
          </a:p>
          <a:p>
            <a:r>
              <a:rPr lang="en-GB" dirty="0" smtClean="0">
                <a:latin typeface="SassoonPrimaryInfant" pitchFamily="2" charset="0"/>
              </a:rPr>
              <a:t>Onomatopoeia </a:t>
            </a:r>
          </a:p>
          <a:p>
            <a:pPr marL="0" indent="0">
              <a:buNone/>
            </a:pPr>
            <a:endParaRPr lang="en-GB" dirty="0">
              <a:latin typeface="SassoonPrimaryInfant" pitchFamily="2" charset="0"/>
            </a:endParaRPr>
          </a:p>
        </p:txBody>
      </p:sp>
      <p:pic>
        <p:nvPicPr>
          <p:cNvPr id="12" name="Picture 11"/>
          <p:cNvPicPr>
            <a:picLocks noChangeAspect="1"/>
          </p:cNvPicPr>
          <p:nvPr/>
        </p:nvPicPr>
        <p:blipFill>
          <a:blip r:embed="rId2"/>
          <a:stretch>
            <a:fillRect/>
          </a:stretch>
        </p:blipFill>
        <p:spPr>
          <a:xfrm>
            <a:off x="6259658" y="5923120"/>
            <a:ext cx="341406" cy="341406"/>
          </a:xfrm>
          <a:prstGeom prst="rect">
            <a:avLst/>
          </a:prstGeom>
        </p:spPr>
      </p:pic>
      <p:pic>
        <p:nvPicPr>
          <p:cNvPr id="13" name="Picture 12"/>
          <p:cNvPicPr>
            <a:picLocks noChangeAspect="1"/>
          </p:cNvPicPr>
          <p:nvPr/>
        </p:nvPicPr>
        <p:blipFill>
          <a:blip r:embed="rId3"/>
          <a:stretch>
            <a:fillRect/>
          </a:stretch>
        </p:blipFill>
        <p:spPr>
          <a:xfrm>
            <a:off x="6775689" y="5923120"/>
            <a:ext cx="347502" cy="380580"/>
          </a:xfrm>
          <a:prstGeom prst="rect">
            <a:avLst/>
          </a:prstGeom>
        </p:spPr>
      </p:pic>
      <p:pic>
        <p:nvPicPr>
          <p:cNvPr id="14" name="Picture 13"/>
          <p:cNvPicPr>
            <a:picLocks noChangeAspect="1"/>
          </p:cNvPicPr>
          <p:nvPr/>
        </p:nvPicPr>
        <p:blipFill>
          <a:blip r:embed="rId4"/>
          <a:stretch>
            <a:fillRect/>
          </a:stretch>
        </p:blipFill>
        <p:spPr>
          <a:xfrm>
            <a:off x="7297816" y="5923120"/>
            <a:ext cx="347502" cy="341406"/>
          </a:xfrm>
          <a:prstGeom prst="rect">
            <a:avLst/>
          </a:prstGeom>
        </p:spPr>
      </p:pic>
      <p:pic>
        <p:nvPicPr>
          <p:cNvPr id="15" name="Picture 14"/>
          <p:cNvPicPr>
            <a:picLocks noChangeAspect="1"/>
          </p:cNvPicPr>
          <p:nvPr/>
        </p:nvPicPr>
        <p:blipFill>
          <a:blip r:embed="rId5"/>
          <a:stretch>
            <a:fillRect/>
          </a:stretch>
        </p:blipFill>
        <p:spPr>
          <a:xfrm>
            <a:off x="7751949" y="5875645"/>
            <a:ext cx="469433" cy="475529"/>
          </a:xfrm>
          <a:prstGeom prst="rect">
            <a:avLst/>
          </a:prstGeom>
        </p:spPr>
      </p:pic>
      <p:pic>
        <p:nvPicPr>
          <p:cNvPr id="16" name="Picture 15"/>
          <p:cNvPicPr>
            <a:picLocks noChangeAspect="1"/>
          </p:cNvPicPr>
          <p:nvPr/>
        </p:nvPicPr>
        <p:blipFill>
          <a:blip r:embed="rId6"/>
          <a:stretch>
            <a:fillRect/>
          </a:stretch>
        </p:blipFill>
        <p:spPr>
          <a:xfrm>
            <a:off x="8274076" y="5871046"/>
            <a:ext cx="463336" cy="463336"/>
          </a:xfrm>
          <a:prstGeom prst="rect">
            <a:avLst/>
          </a:prstGeom>
        </p:spPr>
      </p:pic>
      <p:pic>
        <p:nvPicPr>
          <p:cNvPr id="17" name="Picture 16"/>
          <p:cNvPicPr>
            <a:picLocks noChangeAspect="1"/>
          </p:cNvPicPr>
          <p:nvPr/>
        </p:nvPicPr>
        <p:blipFill>
          <a:blip r:embed="rId7"/>
          <a:stretch>
            <a:fillRect/>
          </a:stretch>
        </p:blipFill>
        <p:spPr>
          <a:xfrm>
            <a:off x="8790106" y="5887838"/>
            <a:ext cx="451143" cy="463336"/>
          </a:xfrm>
          <a:prstGeom prst="rect">
            <a:avLst/>
          </a:prstGeom>
        </p:spPr>
      </p:pic>
      <p:pic>
        <p:nvPicPr>
          <p:cNvPr id="18" name="Picture 17"/>
          <p:cNvPicPr>
            <a:picLocks noChangeAspect="1"/>
          </p:cNvPicPr>
          <p:nvPr/>
        </p:nvPicPr>
        <p:blipFill>
          <a:blip r:embed="rId8"/>
          <a:stretch>
            <a:fillRect/>
          </a:stretch>
        </p:blipFill>
        <p:spPr>
          <a:xfrm>
            <a:off x="9349988" y="5862155"/>
            <a:ext cx="451143" cy="463336"/>
          </a:xfrm>
          <a:prstGeom prst="rect">
            <a:avLst/>
          </a:prstGeom>
        </p:spPr>
      </p:pic>
      <p:pic>
        <p:nvPicPr>
          <p:cNvPr id="19" name="Picture 18"/>
          <p:cNvPicPr>
            <a:picLocks noChangeAspect="1"/>
          </p:cNvPicPr>
          <p:nvPr/>
        </p:nvPicPr>
        <p:blipFill>
          <a:blip r:embed="rId9"/>
          <a:stretch>
            <a:fillRect/>
          </a:stretch>
        </p:blipFill>
        <p:spPr>
          <a:xfrm>
            <a:off x="335307" y="2055223"/>
            <a:ext cx="359695" cy="359695"/>
          </a:xfrm>
          <a:prstGeom prst="rect">
            <a:avLst/>
          </a:prstGeom>
        </p:spPr>
      </p:pic>
      <p:pic>
        <p:nvPicPr>
          <p:cNvPr id="20" name="Picture 19"/>
          <p:cNvPicPr>
            <a:picLocks noChangeAspect="1"/>
          </p:cNvPicPr>
          <p:nvPr/>
        </p:nvPicPr>
        <p:blipFill>
          <a:blip r:embed="rId10"/>
          <a:stretch>
            <a:fillRect/>
          </a:stretch>
        </p:blipFill>
        <p:spPr>
          <a:xfrm>
            <a:off x="181604" y="1445623"/>
            <a:ext cx="570872" cy="359695"/>
          </a:xfrm>
          <a:prstGeom prst="rect">
            <a:avLst/>
          </a:prstGeom>
        </p:spPr>
      </p:pic>
      <p:pic>
        <p:nvPicPr>
          <p:cNvPr id="21" name="Picture 20"/>
          <p:cNvPicPr>
            <a:picLocks noChangeAspect="1"/>
          </p:cNvPicPr>
          <p:nvPr/>
        </p:nvPicPr>
        <p:blipFill>
          <a:blip r:embed="rId11"/>
          <a:stretch>
            <a:fillRect/>
          </a:stretch>
        </p:blipFill>
        <p:spPr>
          <a:xfrm>
            <a:off x="373983" y="4970401"/>
            <a:ext cx="365792" cy="365792"/>
          </a:xfrm>
          <a:prstGeom prst="rect">
            <a:avLst/>
          </a:prstGeom>
        </p:spPr>
      </p:pic>
      <p:pic>
        <p:nvPicPr>
          <p:cNvPr id="22" name="Picture 21"/>
          <p:cNvPicPr>
            <a:picLocks noChangeAspect="1"/>
          </p:cNvPicPr>
          <p:nvPr/>
        </p:nvPicPr>
        <p:blipFill>
          <a:blip r:embed="rId12"/>
          <a:stretch>
            <a:fillRect/>
          </a:stretch>
        </p:blipFill>
        <p:spPr>
          <a:xfrm>
            <a:off x="373983" y="4177905"/>
            <a:ext cx="359695" cy="365792"/>
          </a:xfrm>
          <a:prstGeom prst="rect">
            <a:avLst/>
          </a:prstGeom>
        </p:spPr>
      </p:pic>
      <p:pic>
        <p:nvPicPr>
          <p:cNvPr id="23" name="Picture 22"/>
          <p:cNvPicPr>
            <a:picLocks noChangeAspect="1"/>
          </p:cNvPicPr>
          <p:nvPr/>
        </p:nvPicPr>
        <p:blipFill>
          <a:blip r:embed="rId13"/>
          <a:stretch>
            <a:fillRect/>
          </a:stretch>
        </p:blipFill>
        <p:spPr>
          <a:xfrm>
            <a:off x="346834" y="2738579"/>
            <a:ext cx="371888" cy="371888"/>
          </a:xfrm>
          <a:prstGeom prst="rect">
            <a:avLst/>
          </a:prstGeom>
        </p:spPr>
      </p:pic>
      <p:pic>
        <p:nvPicPr>
          <p:cNvPr id="24" name="Picture 23"/>
          <p:cNvPicPr>
            <a:picLocks noChangeAspect="1"/>
          </p:cNvPicPr>
          <p:nvPr/>
        </p:nvPicPr>
        <p:blipFill>
          <a:blip r:embed="rId14"/>
          <a:stretch>
            <a:fillRect/>
          </a:stretch>
        </p:blipFill>
        <p:spPr>
          <a:xfrm>
            <a:off x="404465" y="3434128"/>
            <a:ext cx="329213" cy="329213"/>
          </a:xfrm>
          <a:prstGeom prst="rect">
            <a:avLst/>
          </a:prstGeom>
        </p:spPr>
      </p:pic>
    </p:spTree>
    <p:extLst>
      <p:ext uri="{BB962C8B-B14F-4D97-AF65-F5344CB8AC3E}">
        <p14:creationId xmlns:p14="http://schemas.microsoft.com/office/powerpoint/2010/main" val="33551547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a:p>
        </p:txBody>
      </p:sp>
      <p:sp>
        <p:nvSpPr>
          <p:cNvPr id="8" name="Content Placeholder 7"/>
          <p:cNvSpPr>
            <a:spLocks noGrp="1"/>
          </p:cNvSpPr>
          <p:nvPr>
            <p:ph idx="1"/>
          </p:nvPr>
        </p:nvSpPr>
        <p:spPr>
          <a:xfrm>
            <a:off x="838200" y="1947545"/>
            <a:ext cx="10515600" cy="4351338"/>
          </a:xfrm>
        </p:spPr>
        <p:txBody>
          <a:bodyPr>
            <a:normAutofit fontScale="92500"/>
          </a:bodyPr>
          <a:lstStyle/>
          <a:p>
            <a:pPr marL="0" indent="0">
              <a:buNone/>
            </a:pPr>
            <a:r>
              <a:rPr lang="en-GB" dirty="0" smtClean="0">
                <a:latin typeface="SassoonPrimaryInfant" pitchFamily="2" charset="0"/>
              </a:rPr>
              <a:t>Without warning, I felt a magnetic pull towards an object twinkling just out  of sight. Was it a trick of the imagination? Nervously, I approached. I began to tremble. It was all too much. My head was swimming. In a heart-stopping moment, a plethora of colour enveloped me. Sapphire blue, strawberry pink, emerald green. My mind was bamboozled by the awesome beauty; dazzling colours swam around me. My imagination was bursting with endless thoughts. Was this good or was this bad? </a:t>
            </a:r>
          </a:p>
          <a:p>
            <a:pPr marL="0" indent="0">
              <a:buNone/>
            </a:pPr>
            <a:endParaRPr lang="en-GB" dirty="0">
              <a:latin typeface="SassoonPrimaryInfant" pitchFamily="2" charset="0"/>
            </a:endParaRPr>
          </a:p>
          <a:p>
            <a:pPr marL="0" indent="0">
              <a:buNone/>
            </a:pPr>
            <a:r>
              <a:rPr lang="en-GB" dirty="0" smtClean="0">
                <a:latin typeface="SassoonPrimaryInfant" pitchFamily="2" charset="0"/>
              </a:rPr>
              <a:t>From the shadows, a huge silhouette loomed over me… what could it be? Was I a threat? Would they devour me? I didn’t want to hang around to find out. I had to save myself… What a Wonder this was!</a:t>
            </a:r>
          </a:p>
          <a:p>
            <a:pPr marL="0" indent="0">
              <a:buNone/>
            </a:pPr>
            <a:endParaRPr lang="en-GB" dirty="0"/>
          </a:p>
        </p:txBody>
      </p:sp>
    </p:spTree>
    <p:extLst>
      <p:ext uri="{BB962C8B-B14F-4D97-AF65-F5344CB8AC3E}">
        <p14:creationId xmlns:p14="http://schemas.microsoft.com/office/powerpoint/2010/main" val="4499919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latin typeface="SassoonPrimaryInfant" pitchFamily="2" charset="0"/>
              </a:rPr>
              <a:t>A sense of unease descended upon me. Like lightning, a whale emerged from the shadows- no longer lurking. I shuddered. It is now or never. Ellie was shrieking ( yes, I could hear her under water) for me to follow.  Not knowing whether I would make or not, I struggled through the crystal, blue water. </a:t>
            </a:r>
          </a:p>
          <a:p>
            <a:pPr marL="0" indent="0">
              <a:buNone/>
            </a:pPr>
            <a:endParaRPr lang="en-GB" dirty="0">
              <a:latin typeface="SassoonPrimaryInfant" pitchFamily="2" charset="0"/>
            </a:endParaRPr>
          </a:p>
          <a:p>
            <a:pPr marL="0" indent="0">
              <a:buNone/>
            </a:pPr>
            <a:r>
              <a:rPr lang="en-GB" i="1" dirty="0" smtClean="0">
                <a:latin typeface="SassoonPrimaryInfant" pitchFamily="2" charset="0"/>
              </a:rPr>
              <a:t>If I raced to Ellie</a:t>
            </a:r>
            <a:r>
              <a:rPr lang="en-GB" dirty="0" smtClean="0">
                <a:latin typeface="SassoonPrimaryInfant" pitchFamily="2" charset="0"/>
              </a:rPr>
              <a:t>, the whale would have galloped me up.</a:t>
            </a:r>
          </a:p>
          <a:p>
            <a:pPr marL="0" indent="0">
              <a:buNone/>
            </a:pPr>
            <a:r>
              <a:rPr lang="en-GB" dirty="0" smtClean="0">
                <a:latin typeface="SassoonPrimaryInfant" pitchFamily="2" charset="0"/>
              </a:rPr>
              <a:t>The whale would have galloped me up </a:t>
            </a:r>
            <a:r>
              <a:rPr lang="en-GB" i="1" dirty="0" smtClean="0">
                <a:latin typeface="SassoonPrimaryInfant" pitchFamily="2" charset="0"/>
              </a:rPr>
              <a:t>if I raced to Ellie</a:t>
            </a:r>
            <a:r>
              <a:rPr lang="en-GB" dirty="0" smtClean="0">
                <a:latin typeface="SassoonPrimaryInfant" pitchFamily="2" charset="0"/>
              </a:rPr>
              <a:t>.</a:t>
            </a:r>
            <a:endParaRPr lang="en-GB" dirty="0">
              <a:latin typeface="SassoonPrimaryInfant" pitchFamily="2" charset="0"/>
            </a:endParaRPr>
          </a:p>
        </p:txBody>
      </p:sp>
    </p:spTree>
    <p:extLst>
      <p:ext uri="{BB962C8B-B14F-4D97-AF65-F5344CB8AC3E}">
        <p14:creationId xmlns:p14="http://schemas.microsoft.com/office/powerpoint/2010/main" val="31717190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PrimaryInfant" pitchFamily="2" charset="0"/>
              </a:rPr>
              <a:t>Edit and write up final draft.</a:t>
            </a:r>
            <a:endParaRPr lang="en-GB" dirty="0">
              <a:latin typeface="SassoonPrimaryInfant" pitchFamily="2" charset="0"/>
            </a:endParaRPr>
          </a:p>
        </p:txBody>
      </p:sp>
      <p:sp>
        <p:nvSpPr>
          <p:cNvPr id="3" name="Content Placeholder 2"/>
          <p:cNvSpPr>
            <a:spLocks noGrp="1"/>
          </p:cNvSpPr>
          <p:nvPr>
            <p:ph idx="1"/>
          </p:nvPr>
        </p:nvSpPr>
        <p:spPr>
          <a:xfrm>
            <a:off x="838200" y="1825625"/>
            <a:ext cx="10515600" cy="4749346"/>
          </a:xfrm>
        </p:spPr>
        <p:txBody>
          <a:bodyPr>
            <a:normAutofit fontScale="85000" lnSpcReduction="20000"/>
          </a:bodyPr>
          <a:lstStyle/>
          <a:p>
            <a:pPr marL="0" indent="0">
              <a:buNone/>
            </a:pPr>
            <a:r>
              <a:rPr lang="en-GB" dirty="0" smtClean="0">
                <a:latin typeface="SassoonPrimaryInfant" pitchFamily="2" charset="0"/>
              </a:rPr>
              <a:t>Act on any feedback given on seesaw.</a:t>
            </a:r>
          </a:p>
          <a:p>
            <a:pPr marL="0" indent="0">
              <a:buNone/>
            </a:pPr>
            <a:r>
              <a:rPr lang="en-GB" u="sng" dirty="0" smtClean="0">
                <a:latin typeface="SassoonPrimaryInfant" pitchFamily="2" charset="0"/>
              </a:rPr>
              <a:t>Editing stations</a:t>
            </a:r>
          </a:p>
          <a:p>
            <a:pPr marL="514350" indent="-514350">
              <a:buFont typeface="Arial" panose="020B0604020202020204" pitchFamily="34" charset="0"/>
              <a:buAutoNum type="arabicPeriod"/>
            </a:pPr>
            <a:r>
              <a:rPr lang="en-GB" dirty="0">
                <a:latin typeface="SassoonPrimaryInfant" pitchFamily="2" charset="0"/>
              </a:rPr>
              <a:t>Is my writing organised, following my plan and does it show cohesion between paragraphs. See sheet. ( </a:t>
            </a:r>
            <a:r>
              <a:rPr lang="en-GB" dirty="0" smtClean="0">
                <a:latin typeface="SassoonPrimaryInfant" pitchFamily="2" charset="0"/>
              </a:rPr>
              <a:t>10mins)</a:t>
            </a:r>
          </a:p>
          <a:p>
            <a:pPr marL="0" indent="0">
              <a:buNone/>
            </a:pPr>
            <a:r>
              <a:rPr lang="en-GB" dirty="0" smtClean="0">
                <a:latin typeface="SassoonPrimaryInfant" pitchFamily="2" charset="0"/>
              </a:rPr>
              <a:t>2.   Have I used a variety of sentence types including a sentence with a main and sun-ordinate clause, expanded noun phrase, ellipses, rhetorical question? (10mins)</a:t>
            </a:r>
          </a:p>
          <a:p>
            <a:pPr marL="514350" indent="-514350">
              <a:buAutoNum type="arabicPeriod" startAt="3"/>
            </a:pPr>
            <a:r>
              <a:rPr lang="en-GB" dirty="0" smtClean="0">
                <a:latin typeface="SassoonPrimaryInfant" pitchFamily="2" charset="0"/>
              </a:rPr>
              <a:t>Have I used a range of literary devices </a:t>
            </a:r>
            <a:r>
              <a:rPr lang="en-GB" dirty="0" err="1" smtClean="0">
                <a:latin typeface="SassoonPrimaryInfant" pitchFamily="2" charset="0"/>
              </a:rPr>
              <a:t>eg</a:t>
            </a:r>
            <a:r>
              <a:rPr lang="en-GB" dirty="0" smtClean="0">
                <a:latin typeface="SassoonPrimaryInfant" pitchFamily="2" charset="0"/>
              </a:rPr>
              <a:t>. Similes, metaphors, onomatopoeia. (5mins)</a:t>
            </a:r>
          </a:p>
          <a:p>
            <a:pPr marL="514350" indent="-514350">
              <a:buAutoNum type="arabicPeriod" startAt="3"/>
            </a:pPr>
            <a:r>
              <a:rPr lang="en-GB" dirty="0" smtClean="0">
                <a:latin typeface="SassoonPrimaryInfant" pitchFamily="2" charset="0"/>
              </a:rPr>
              <a:t>Is all of my punctuation accurate? Where do my sentences begin and end. Do they all have a purpose? (</a:t>
            </a:r>
            <a:r>
              <a:rPr lang="en-GB" i="1" dirty="0" smtClean="0">
                <a:latin typeface="SassoonPrimaryInfant" pitchFamily="2" charset="0"/>
              </a:rPr>
              <a:t>This is extremely important otherwise your words won’t make sense!)</a:t>
            </a:r>
          </a:p>
          <a:p>
            <a:pPr marL="514350" indent="-514350">
              <a:buAutoNum type="arabicPeriod" startAt="3"/>
            </a:pPr>
            <a:r>
              <a:rPr lang="en-GB" dirty="0" smtClean="0">
                <a:latin typeface="SassoonPrimaryInfant" pitchFamily="2" charset="0"/>
              </a:rPr>
              <a:t>Check all spelling! (7mins)</a:t>
            </a:r>
          </a:p>
          <a:p>
            <a:pPr marL="514350" indent="-514350">
              <a:buAutoNum type="arabicPeriod" startAt="3"/>
            </a:pPr>
            <a:r>
              <a:rPr lang="en-GB" dirty="0" smtClean="0">
                <a:latin typeface="SassoonPrimaryInfant" pitchFamily="2" charset="0"/>
              </a:rPr>
              <a:t>Once all of that is done accurately, you may write or type up your chapter and email it to me or send it on Seesaw. It will be going into your English books.</a:t>
            </a:r>
          </a:p>
          <a:p>
            <a:pPr marL="514350" indent="-514350">
              <a:buAutoNum type="arabicPeriod" startAt="3"/>
            </a:pPr>
            <a:endParaRPr lang="en-GB" dirty="0" smtClean="0">
              <a:latin typeface="SassoonPrimaryInfant" pitchFamily="2" charset="0"/>
            </a:endParaRPr>
          </a:p>
        </p:txBody>
      </p:sp>
    </p:spTree>
    <p:extLst>
      <p:ext uri="{BB962C8B-B14F-4D97-AF65-F5344CB8AC3E}">
        <p14:creationId xmlns:p14="http://schemas.microsoft.com/office/powerpoint/2010/main" val="22257848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solidFill>
                  <a:schemeClr val="accent1">
                    <a:lumMod val="75000"/>
                  </a:schemeClr>
                </a:solidFill>
                <a:latin typeface="SassoonPrimaryInfant" pitchFamily="2" charset="0"/>
              </a:rPr>
              <a:t>Sentence with a main and sub-ordinate clause.</a:t>
            </a:r>
          </a:p>
          <a:p>
            <a:pPr marL="0" indent="0">
              <a:buNone/>
            </a:pPr>
            <a:r>
              <a:rPr lang="en-GB" i="1" dirty="0" smtClean="0">
                <a:latin typeface="SassoonPrimaryInfant" pitchFamily="2" charset="0"/>
              </a:rPr>
              <a:t>If </a:t>
            </a:r>
            <a:r>
              <a:rPr lang="en-GB" i="1" dirty="0">
                <a:latin typeface="SassoonPrimaryInfant" pitchFamily="2" charset="0"/>
              </a:rPr>
              <a:t>I raced to Ellie</a:t>
            </a:r>
            <a:r>
              <a:rPr lang="en-GB" dirty="0">
                <a:latin typeface="SassoonPrimaryInfant" pitchFamily="2" charset="0"/>
              </a:rPr>
              <a:t>, the whale would have galloped me up.</a:t>
            </a:r>
          </a:p>
          <a:p>
            <a:pPr marL="0" indent="0">
              <a:buNone/>
            </a:pPr>
            <a:r>
              <a:rPr lang="en-GB" dirty="0">
                <a:latin typeface="SassoonPrimaryInfant" pitchFamily="2" charset="0"/>
              </a:rPr>
              <a:t>The whale would have galloped me up </a:t>
            </a:r>
            <a:r>
              <a:rPr lang="en-GB" i="1" dirty="0">
                <a:latin typeface="SassoonPrimaryInfant" pitchFamily="2" charset="0"/>
              </a:rPr>
              <a:t>if I raced to Ellie</a:t>
            </a:r>
            <a:r>
              <a:rPr lang="en-GB" dirty="0" smtClean="0">
                <a:latin typeface="SassoonPrimaryInfant" pitchFamily="2" charset="0"/>
              </a:rPr>
              <a:t>.</a:t>
            </a:r>
          </a:p>
          <a:p>
            <a:pPr marL="0" indent="0">
              <a:buNone/>
            </a:pPr>
            <a:r>
              <a:rPr lang="en-GB" dirty="0" smtClean="0">
                <a:solidFill>
                  <a:schemeClr val="accent1">
                    <a:lumMod val="75000"/>
                  </a:schemeClr>
                </a:solidFill>
                <a:latin typeface="SassoonPrimaryInfant" pitchFamily="2" charset="0"/>
              </a:rPr>
              <a:t>Expanded noun phrase</a:t>
            </a:r>
          </a:p>
          <a:p>
            <a:pPr marL="0" indent="0">
              <a:buNone/>
            </a:pPr>
            <a:r>
              <a:rPr lang="en-GB" dirty="0" smtClean="0">
                <a:latin typeface="SassoonPrimaryInfant" pitchFamily="2" charset="0"/>
              </a:rPr>
              <a:t>The majestic, glorious mermaid with long, luscious hair.</a:t>
            </a:r>
          </a:p>
          <a:p>
            <a:pPr marL="0" indent="0">
              <a:buNone/>
            </a:pPr>
            <a:r>
              <a:rPr lang="en-GB" dirty="0" smtClean="0">
                <a:solidFill>
                  <a:schemeClr val="accent1">
                    <a:lumMod val="75000"/>
                  </a:schemeClr>
                </a:solidFill>
                <a:latin typeface="SassoonPrimaryInfant" pitchFamily="2" charset="0"/>
              </a:rPr>
              <a:t>Ellipses</a:t>
            </a:r>
          </a:p>
          <a:p>
            <a:pPr marL="0" indent="0">
              <a:buNone/>
            </a:pPr>
            <a:r>
              <a:rPr lang="en-GB" dirty="0" smtClean="0">
                <a:latin typeface="SassoonPrimaryInfant" pitchFamily="2" charset="0"/>
              </a:rPr>
              <a:t>My heart pounded…here they come.</a:t>
            </a:r>
          </a:p>
          <a:p>
            <a:pPr marL="0" indent="0">
              <a:buNone/>
            </a:pPr>
            <a:r>
              <a:rPr lang="en-GB" dirty="0" smtClean="0">
                <a:solidFill>
                  <a:schemeClr val="accent1">
                    <a:lumMod val="75000"/>
                  </a:schemeClr>
                </a:solidFill>
                <a:latin typeface="SassoonPrimaryInfant" pitchFamily="2" charset="0"/>
              </a:rPr>
              <a:t>Rhetorical question</a:t>
            </a:r>
          </a:p>
          <a:p>
            <a:pPr marL="0" indent="0">
              <a:buNone/>
            </a:pPr>
            <a:r>
              <a:rPr lang="en-GB" dirty="0" smtClean="0">
                <a:latin typeface="SassoonPrimaryInfant" pitchFamily="2" charset="0"/>
              </a:rPr>
              <a:t>Could they hear it too? </a:t>
            </a:r>
          </a:p>
          <a:p>
            <a:pPr marL="0" indent="0">
              <a:buNone/>
            </a:pPr>
            <a:endParaRPr lang="en-GB" dirty="0" smtClean="0">
              <a:latin typeface="SassoonPrimaryInfant" pitchFamily="2" charset="0"/>
            </a:endParaRPr>
          </a:p>
          <a:p>
            <a:pPr marL="0" indent="0">
              <a:buNone/>
            </a:pPr>
            <a:endParaRPr lang="en-GB" dirty="0" smtClean="0">
              <a:latin typeface="SassoonPrimaryInfant" pitchFamily="2" charset="0"/>
            </a:endParaRPr>
          </a:p>
          <a:p>
            <a:pPr marL="0" indent="0">
              <a:buNone/>
            </a:pPr>
            <a:endParaRPr lang="en-GB" dirty="0">
              <a:latin typeface="SassoonPrimaryInfant" pitchFamily="2" charset="0"/>
            </a:endParaRPr>
          </a:p>
          <a:p>
            <a:endParaRPr lang="en-GB" dirty="0"/>
          </a:p>
        </p:txBody>
      </p:sp>
    </p:spTree>
    <p:extLst>
      <p:ext uri="{BB962C8B-B14F-4D97-AF65-F5344CB8AC3E}">
        <p14:creationId xmlns:p14="http://schemas.microsoft.com/office/powerpoint/2010/main" val="26505713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999698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8926</TotalTime>
  <Words>912</Words>
  <Application>Microsoft Office PowerPoint</Application>
  <PresentationFormat>Widescreen</PresentationFormat>
  <Paragraphs>75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SassoonPrimaryInfant</vt:lpstr>
      <vt:lpstr>Office Theme</vt:lpstr>
      <vt:lpstr>LO: To describe my room in the book of Wonders. The Book of Wonders</vt:lpstr>
      <vt:lpstr>My Plan (with the focus for each area)</vt:lpstr>
      <vt:lpstr>PowerPoint Presentation</vt:lpstr>
      <vt:lpstr>First section- what lenses have I used? </vt:lpstr>
      <vt:lpstr>PowerPoint Presentation</vt:lpstr>
      <vt:lpstr>PowerPoint Presentation</vt:lpstr>
      <vt:lpstr>PowerPoint Presentation</vt:lpstr>
      <vt:lpstr>Edit and write up final draft.</vt:lpstr>
      <vt:lpstr>Examples</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S. McDevitt</dc:creator>
  <cp:lastModifiedBy>S. McDevitt</cp:lastModifiedBy>
  <cp:revision>29</cp:revision>
  <dcterms:created xsi:type="dcterms:W3CDTF">2020-11-23T08:59:20Z</dcterms:created>
  <dcterms:modified xsi:type="dcterms:W3CDTF">2020-11-30T10:32:40Z</dcterms:modified>
</cp:coreProperties>
</file>