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3" r:id="rId3"/>
    <p:sldId id="264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67" r:id="rId13"/>
  </p:sldIdLst>
  <p:sldSz cx="9144000" cy="6858000" type="screen4x3"/>
  <p:notesSz cx="6858000" cy="9144000"/>
  <p:embeddedFontLst>
    <p:embeddedFont>
      <p:font typeface="Clear Sans Light" panose="020B0604020202020204" charset="0"/>
      <p:regular r:id="rId16"/>
    </p:embeddedFont>
    <p:embeddedFont>
      <p:font typeface="Twinkl SemiBold" charset="0"/>
      <p:bold r:id="rId17"/>
    </p:embeddedFont>
    <p:embeddedFont>
      <p:font typeface="Sassoon Infant Rg" panose="02000503030000020003" charset="0"/>
      <p:regular r:id="rId18"/>
      <p:bold r:id="rId19"/>
    </p:embeddedFont>
    <p:embeddedFont>
      <p:font typeface="Twinkl" panose="020B0604020202020204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A1D9"/>
    <a:srgbClr val="DE1E5A"/>
    <a:srgbClr val="18A0DB"/>
    <a:srgbClr val="BC0105"/>
    <a:srgbClr val="4DB1E3"/>
    <a:srgbClr val="80C1EB"/>
    <a:srgbClr val="ACDDFC"/>
    <a:srgbClr val="FFFFFF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291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23/03/2021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0" dirty="0">
                <a:latin typeface="Twinkl SemiBold" pitchFamily="2" charset="0"/>
              </a:rPr>
              <a:t>Learning Objective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 fontAlgn="base">
              <a:spcAft>
                <a:spcPct val="0"/>
              </a:spcAft>
            </a:pPr>
            <a:r>
              <a:rPr lang="en-GB" altLang="en-US" dirty="0">
                <a:latin typeface="+mn-lt"/>
              </a:rPr>
              <a:t>To understand the purpose of narrative writing in order to successfully plan and write one.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50537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/>
            <a:r>
              <a:rPr lang="en-GB" dirty="0">
                <a:latin typeface="+mn-lt"/>
              </a:rPr>
              <a:t>To understand the purpose of narrative writing.</a:t>
            </a:r>
          </a:p>
          <a:p>
            <a:pPr marL="285750" indent="-285750"/>
            <a:r>
              <a:rPr lang="en-GB" dirty="0">
                <a:latin typeface="+mn-lt"/>
              </a:rPr>
              <a:t>To understand that a narrative contains an orientation, series of events, complication, resolution, and coda (optional).</a:t>
            </a:r>
          </a:p>
          <a:p>
            <a:pPr marL="285750" indent="-285750"/>
            <a:r>
              <a:rPr lang="en-GB" dirty="0">
                <a:latin typeface="+mn-lt"/>
              </a:rPr>
              <a:t>To understand the importance of complications in narratives. </a:t>
            </a:r>
          </a:p>
          <a:p>
            <a:pPr marL="285750" indent="-285750"/>
            <a:r>
              <a:rPr lang="en-GB" dirty="0">
                <a:latin typeface="+mn-lt"/>
              </a:rPr>
              <a:t>To plan and write a narrative using the correct structure.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Purpose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187" y="727056"/>
            <a:ext cx="4649498" cy="6130944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774030" y="1500611"/>
            <a:ext cx="5392350" cy="3856777"/>
            <a:chOff x="841763" y="1316355"/>
            <a:chExt cx="5392350" cy="3856777"/>
          </a:xfrm>
        </p:grpSpPr>
        <p:sp>
          <p:nvSpPr>
            <p:cNvPr id="9" name="Freeform 8"/>
            <p:cNvSpPr/>
            <p:nvPr/>
          </p:nvSpPr>
          <p:spPr>
            <a:xfrm>
              <a:off x="841763" y="1316355"/>
              <a:ext cx="5392350" cy="3856777"/>
            </a:xfrm>
            <a:custGeom>
              <a:avLst/>
              <a:gdLst>
                <a:gd name="connsiteX0" fmla="*/ 2252134 w 5392350"/>
                <a:gd name="connsiteY0" fmla="*/ 0 h 3615266"/>
                <a:gd name="connsiteX1" fmla="*/ 3989990 w 5392350"/>
                <a:gd name="connsiteY1" fmla="*/ 657811 h 3615266"/>
                <a:gd name="connsiteX2" fmla="*/ 4085185 w 5392350"/>
                <a:gd name="connsiteY2" fmla="*/ 759987 h 3615266"/>
                <a:gd name="connsiteX3" fmla="*/ 4158850 w 5392350"/>
                <a:gd name="connsiteY3" fmla="*/ 801849 h 3615266"/>
                <a:gd name="connsiteX4" fmla="*/ 5392350 w 5392350"/>
                <a:gd name="connsiteY4" fmla="*/ 1199621 h 3615266"/>
                <a:gd name="connsiteX5" fmla="*/ 4604117 w 5392350"/>
                <a:gd name="connsiteY5" fmla="*/ 1571811 h 3615266"/>
                <a:gd name="connsiteX6" fmla="*/ 4489866 w 5392350"/>
                <a:gd name="connsiteY6" fmla="*/ 1608218 h 3615266"/>
                <a:gd name="connsiteX7" fmla="*/ 4492641 w 5392350"/>
                <a:gd name="connsiteY7" fmla="*/ 1622813 h 3615266"/>
                <a:gd name="connsiteX8" fmla="*/ 4504268 w 5392350"/>
                <a:gd name="connsiteY8" fmla="*/ 1807633 h 3615266"/>
                <a:gd name="connsiteX9" fmla="*/ 2252134 w 5392350"/>
                <a:gd name="connsiteY9" fmla="*/ 3615266 h 3615266"/>
                <a:gd name="connsiteX10" fmla="*/ 0 w 5392350"/>
                <a:gd name="connsiteY10" fmla="*/ 1807633 h 3615266"/>
                <a:gd name="connsiteX11" fmla="*/ 2252134 w 5392350"/>
                <a:gd name="connsiteY11" fmla="*/ 0 h 3615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392350" h="3615266">
                  <a:moveTo>
                    <a:pt x="2252134" y="0"/>
                  </a:moveTo>
                  <a:cubicBezTo>
                    <a:pt x="2951782" y="0"/>
                    <a:pt x="3576915" y="256069"/>
                    <a:pt x="3989990" y="657811"/>
                  </a:cubicBezTo>
                  <a:lnTo>
                    <a:pt x="4085185" y="759987"/>
                  </a:lnTo>
                  <a:lnTo>
                    <a:pt x="4158850" y="801849"/>
                  </a:lnTo>
                  <a:cubicBezTo>
                    <a:pt x="4800758" y="1166227"/>
                    <a:pt x="4744947" y="1122231"/>
                    <a:pt x="5392350" y="1199621"/>
                  </a:cubicBezTo>
                  <a:cubicBezTo>
                    <a:pt x="5196492" y="1318386"/>
                    <a:pt x="4880307" y="1476348"/>
                    <a:pt x="4604117" y="1571811"/>
                  </a:cubicBezTo>
                  <a:lnTo>
                    <a:pt x="4489866" y="1608218"/>
                  </a:lnTo>
                  <a:lnTo>
                    <a:pt x="4492641" y="1622813"/>
                  </a:lnTo>
                  <a:cubicBezTo>
                    <a:pt x="4500330" y="1683581"/>
                    <a:pt x="4504268" y="1745238"/>
                    <a:pt x="4504268" y="1807633"/>
                  </a:cubicBezTo>
                  <a:cubicBezTo>
                    <a:pt x="4504268" y="2805961"/>
                    <a:pt x="3495953" y="3615266"/>
                    <a:pt x="2252134" y="3615266"/>
                  </a:cubicBezTo>
                  <a:cubicBezTo>
                    <a:pt x="1008315" y="3615266"/>
                    <a:pt x="0" y="2805961"/>
                    <a:pt x="0" y="1807633"/>
                  </a:cubicBezTo>
                  <a:cubicBezTo>
                    <a:pt x="0" y="809305"/>
                    <a:pt x="1008315" y="0"/>
                    <a:pt x="2252134" y="0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073681" y="1675082"/>
              <a:ext cx="4133320" cy="313932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AU" sz="1700" dirty="0"/>
                <a:t>The purpose of narratives </a:t>
              </a:r>
              <a:br>
                <a:rPr lang="en-AU" sz="1700" dirty="0"/>
              </a:br>
              <a:r>
                <a:rPr lang="en-AU" sz="1700" dirty="0"/>
                <a:t>is to tell a story.</a:t>
              </a:r>
            </a:p>
            <a:p>
              <a:pPr algn="ctr"/>
              <a:r>
                <a:rPr lang="en-AU" sz="1700" dirty="0"/>
                <a:t>They can teach the reader a moral </a:t>
              </a:r>
              <a:br>
                <a:rPr lang="en-AU" sz="1700" dirty="0"/>
              </a:br>
              <a:r>
                <a:rPr lang="en-AU" sz="1700" dirty="0"/>
                <a:t>or a lesson. </a:t>
              </a:r>
            </a:p>
            <a:p>
              <a:pPr algn="ctr"/>
              <a:r>
                <a:rPr lang="en-AU" sz="1700" dirty="0"/>
                <a:t>They can be both informative and entertaining.</a:t>
              </a:r>
            </a:p>
            <a:p>
              <a:pPr algn="ctr"/>
              <a:r>
                <a:rPr lang="en-AU" sz="1700" dirty="0"/>
                <a:t>Narratives can be written in many forms, for example: myths, fairy tales, fables, parables, science fictions, adventure, historical, romance, </a:t>
              </a:r>
              <a:br>
                <a:rPr lang="en-AU" sz="1700" dirty="0"/>
              </a:br>
              <a:r>
                <a:rPr lang="en-AU" sz="1700" dirty="0"/>
                <a:t>mystery, horror, humorous and </a:t>
              </a:r>
              <a:br>
                <a:rPr lang="en-AU" sz="1700" dirty="0"/>
              </a:br>
              <a:r>
                <a:rPr lang="en-AU" sz="1700" dirty="0"/>
                <a:t>fantasy stories.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Structure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4212" y="1316355"/>
            <a:ext cx="7775575" cy="1046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700" dirty="0"/>
              <a:t>The way a narrative is structured is very important. Here are several key points that can help guide us when writing a narrative.</a:t>
            </a:r>
          </a:p>
          <a:p>
            <a:endParaRPr lang="en-GB" sz="1700" dirty="0"/>
          </a:p>
          <a:p>
            <a:r>
              <a:rPr lang="en-GB" sz="1700" dirty="0"/>
              <a:t>We are going to look at using </a:t>
            </a:r>
            <a:r>
              <a:rPr lang="en-GB" sz="1700" dirty="0">
                <a:solidFill>
                  <a:schemeClr val="dk1"/>
                </a:solidFill>
              </a:rPr>
              <a:t>OSCRC</a:t>
            </a:r>
            <a:r>
              <a:rPr lang="en-GB" sz="1700" dirty="0"/>
              <a:t> to structure our narrative.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99436"/>
              </p:ext>
            </p:extLst>
          </p:nvPr>
        </p:nvGraphicFramePr>
        <p:xfrm>
          <a:off x="684213" y="2452775"/>
          <a:ext cx="7775574" cy="385666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372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8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6698">
                <a:tc>
                  <a:txBody>
                    <a:bodyPr/>
                    <a:lstStyle/>
                    <a:p>
                      <a:r>
                        <a:rPr lang="en-GB" dirty="0"/>
                        <a:t>Structure</a:t>
                      </a:r>
                    </a:p>
                  </a:txBody>
                  <a:tcPr>
                    <a:solidFill>
                      <a:srgbClr val="4095A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Purpose</a:t>
                      </a:r>
                    </a:p>
                  </a:txBody>
                  <a:tcPr>
                    <a:solidFill>
                      <a:srgbClr val="4095A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7256">
                <a:tc>
                  <a:txBody>
                    <a:bodyPr/>
                    <a:lstStyle/>
                    <a:p>
                      <a:pPr algn="l"/>
                      <a:r>
                        <a:rPr lang="en-GB" b="1" dirty="0">
                          <a:latin typeface="+mj-lt"/>
                        </a:rPr>
                        <a:t>O</a:t>
                      </a:r>
                      <a:r>
                        <a:rPr lang="en-GB" dirty="0"/>
                        <a:t>rientation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A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short introduction about the main characters and settings. Who, what, when, where, why?</a:t>
                      </a:r>
                      <a:endParaRPr lang="en-GB" sz="1400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7256">
                <a:tc>
                  <a:txBody>
                    <a:bodyPr/>
                    <a:lstStyle/>
                    <a:p>
                      <a:pPr algn="l"/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S</a:t>
                      </a:r>
                      <a:r>
                        <a:rPr lang="en-GB" dirty="0"/>
                        <a:t>eries of Events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A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Well structured, and sequenced events which tell the reader a story, and reveal more about the information presented in the orientation.</a:t>
                      </a:r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2711">
                <a:tc>
                  <a:txBody>
                    <a:bodyPr/>
                    <a:lstStyle/>
                    <a:p>
                      <a:pPr algn="l"/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C</a:t>
                      </a:r>
                      <a:r>
                        <a:rPr lang="en-GB" dirty="0"/>
                        <a:t>omplication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A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This is embedded into the series of events. It is where a potential problem occurs and the whole narrative is based around this, and how it will be solved.</a:t>
                      </a:r>
                      <a:endParaRPr lang="en-GB" sz="1400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9587">
                <a:tc>
                  <a:txBody>
                    <a:bodyPr/>
                    <a:lstStyle/>
                    <a:p>
                      <a:pPr algn="l"/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R</a:t>
                      </a:r>
                      <a:r>
                        <a:rPr lang="en-GB" dirty="0"/>
                        <a:t>esolution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A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complication is resolved and the narrative ends.</a:t>
                      </a:r>
                      <a:endParaRPr lang="en-GB" sz="1400" dirty="0"/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7256">
                <a:tc>
                  <a:txBody>
                    <a:bodyPr/>
                    <a:lstStyle/>
                    <a:p>
                      <a:pPr algn="l"/>
                      <a:r>
                        <a:rPr lang="en-GB" sz="1800" b="1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C</a:t>
                      </a:r>
                      <a:r>
                        <a:rPr lang="en-GB" dirty="0"/>
                        <a:t>oda (optional)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A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Gives the audience some extra information in regards to how the character(s) were feeling, how they have changed, and what could be taken from this narrative.</a:t>
                      </a:r>
                      <a:endParaRPr lang="en-GB" sz="1400" dirty="0"/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5948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684212" y="3429000"/>
            <a:ext cx="7920038" cy="1570408"/>
          </a:xfrm>
          <a:prstGeom prst="rect">
            <a:avLst/>
          </a:prstGeom>
          <a:solidFill>
            <a:srgbClr val="4AA1D9"/>
          </a:solidFill>
        </p:spPr>
        <p:txBody>
          <a:bodyPr wrap="square" lIns="144000" tIns="108000" rIns="144000" bIns="108000" rtlCol="0" anchor="t">
            <a:noAutofit/>
          </a:bodyPr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The Crisis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684212" y="1316355"/>
            <a:ext cx="7775575" cy="15696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700" dirty="0"/>
              <a:t>In almost every story you read, there will be a crisis or problem.</a:t>
            </a:r>
          </a:p>
          <a:p>
            <a:endParaRPr lang="en-GB" sz="1700" dirty="0"/>
          </a:p>
          <a:p>
            <a:r>
              <a:rPr lang="en-GB" sz="1700" dirty="0"/>
              <a:t>Think of five stories that you have read (or films you have seen) and identify what the problem was. Discuss these with your partner. </a:t>
            </a:r>
          </a:p>
          <a:p>
            <a:r>
              <a:rPr lang="en-GB" sz="1700" dirty="0"/>
              <a:t>Can you identify any other common themes in terms of structure? </a:t>
            </a:r>
          </a:p>
          <a:p>
            <a:endParaRPr lang="en-AU" sz="1700" dirty="0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0480" y="2886015"/>
            <a:ext cx="3225064" cy="326773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004047" y="3440579"/>
            <a:ext cx="7455740" cy="15696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AU" sz="1700" dirty="0"/>
          </a:p>
          <a:p>
            <a:r>
              <a:rPr lang="en-GB" sz="1700" b="1" dirty="0"/>
              <a:t>Pause for Thought</a:t>
            </a:r>
          </a:p>
          <a:p>
            <a:r>
              <a:rPr lang="en-GB" sz="1700" dirty="0"/>
              <a:t>Why do you think stories need a crisis? </a:t>
            </a:r>
            <a:br>
              <a:rPr lang="en-GB" sz="1700" dirty="0"/>
            </a:br>
            <a:r>
              <a:rPr lang="en-GB" sz="1700" dirty="0"/>
              <a:t>What would happen if everything just </a:t>
            </a:r>
            <a:br>
              <a:rPr lang="en-GB" sz="1700" dirty="0"/>
            </a:br>
            <a:r>
              <a:rPr lang="en-GB" sz="1700" dirty="0"/>
              <a:t>went well?</a:t>
            </a:r>
          </a:p>
          <a:p>
            <a:endParaRPr lang="en-AU" sz="1700" dirty="0"/>
          </a:p>
        </p:txBody>
      </p:sp>
    </p:spTree>
    <p:extLst>
      <p:ext uri="{BB962C8B-B14F-4D97-AF65-F5344CB8AC3E}">
        <p14:creationId xmlns:p14="http://schemas.microsoft.com/office/powerpoint/2010/main" val="1401180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Orientation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84212" y="1316355"/>
            <a:ext cx="7775575" cy="49705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The main purpose of your orientation is to ‘hook’ the readers’ interest and make them want to read on.</a:t>
            </a:r>
          </a:p>
          <a:p>
            <a:pPr>
              <a:spcBef>
                <a:spcPct val="0"/>
              </a:spcBef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There are many ways to do this, but you may try:</a:t>
            </a:r>
          </a:p>
          <a:p>
            <a:pPr>
              <a:spcBef>
                <a:spcPct val="0"/>
              </a:spcBef>
              <a:defRPr/>
            </a:pP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sz="1700" b="1" dirty="0">
                <a:solidFill>
                  <a:schemeClr val="dk1"/>
                </a:solidFill>
              </a:rPr>
              <a:t>Action: </a:t>
            </a: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Get straight to the point; begin your narrative in the heat of battle.</a:t>
            </a:r>
          </a:p>
          <a:p>
            <a:pPr algn="ctr">
              <a:spcBef>
                <a:spcPct val="0"/>
              </a:spcBef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‘Charging at the old, abandoned door of the house, he used all his strength to force it open.’</a:t>
            </a:r>
          </a:p>
          <a:p>
            <a:pPr>
              <a:spcBef>
                <a:spcPct val="0"/>
              </a:spcBef>
              <a:defRPr/>
            </a:pP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sz="1700" b="1" dirty="0">
                <a:solidFill>
                  <a:schemeClr val="dk1"/>
                </a:solidFill>
              </a:rPr>
              <a:t>Dialogue: </a:t>
            </a: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Slightly less dramatic than full-blown action, but still gets into the story quickly.</a:t>
            </a:r>
          </a:p>
          <a:p>
            <a:pPr algn="ctr">
              <a:spcBef>
                <a:spcPct val="0"/>
              </a:spcBef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‘“How on earth could that have possibly happened!” complained Andrew.’</a:t>
            </a:r>
          </a:p>
          <a:p>
            <a:pPr>
              <a:spcBef>
                <a:spcPct val="0"/>
              </a:spcBef>
              <a:defRPr/>
            </a:pP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sz="1700" b="1" dirty="0">
                <a:solidFill>
                  <a:schemeClr val="dk1"/>
                </a:solidFill>
              </a:rPr>
              <a:t>Character</a:t>
            </a: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: Immediately give the readers someone to connect with.</a:t>
            </a:r>
          </a:p>
          <a:p>
            <a:pPr algn="ctr">
              <a:spcBef>
                <a:spcPct val="0"/>
              </a:spcBef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‘Her curls of golden hair fell across her face, catching the light from the glistening moon.’</a:t>
            </a:r>
          </a:p>
          <a:p>
            <a:pPr>
              <a:spcBef>
                <a:spcPct val="0"/>
              </a:spcBef>
              <a:defRPr/>
            </a:pP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sz="1700" b="1" dirty="0">
                <a:solidFill>
                  <a:schemeClr val="dk1"/>
                </a:solidFill>
              </a:rPr>
              <a:t>Setting: </a:t>
            </a: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Immediately give the readers somewhere to imagine. </a:t>
            </a:r>
          </a:p>
          <a:p>
            <a:pPr algn="ctr">
              <a:spcBef>
                <a:spcPct val="0"/>
              </a:spcBef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‘The stale smell lingered in the air. The smell of rotting wood could be sensed from towns away. It had not been entered for years.’</a:t>
            </a:r>
          </a:p>
        </p:txBody>
      </p:sp>
    </p:spTree>
    <p:extLst>
      <p:ext uri="{BB962C8B-B14F-4D97-AF65-F5344CB8AC3E}">
        <p14:creationId xmlns:p14="http://schemas.microsoft.com/office/powerpoint/2010/main" val="4196686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Orientation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684212" y="1316355"/>
            <a:ext cx="7775575" cy="44473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If your orientation raises questions, it will keep the reader interested.</a:t>
            </a:r>
          </a:p>
          <a:p>
            <a:pPr algn="ctr">
              <a:spcBef>
                <a:spcPct val="0"/>
              </a:spcBef>
              <a:defRPr/>
            </a:pP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Action: Get straight to the point; begin your narrative in the heat of battle.</a:t>
            </a:r>
            <a:b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</a:b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‘Charging at the old, abandoned door of the house, he used all his strength to force it open.’</a:t>
            </a:r>
          </a:p>
          <a:p>
            <a:pPr algn="ctr">
              <a:spcBef>
                <a:spcPct val="0"/>
              </a:spcBef>
              <a:defRPr/>
            </a:pP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Dialogue: Slightly less dramatic than full-blown action, </a:t>
            </a:r>
            <a:b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</a:b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but still gets into the story quickly.</a:t>
            </a:r>
            <a:b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</a:b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“How on earth could that have possibly happened!”</a:t>
            </a:r>
            <a:b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</a:b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complained Andrew.’</a:t>
            </a:r>
          </a:p>
          <a:p>
            <a:pPr algn="ctr">
              <a:spcBef>
                <a:spcPct val="0"/>
              </a:spcBef>
              <a:defRPr/>
            </a:pP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0657" y="3101867"/>
            <a:ext cx="746268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700" b="1" dirty="0">
                <a:solidFill>
                  <a:srgbClr val="008080"/>
                </a:solidFill>
              </a:rPr>
              <a:t>What’s behind the door? Is he running away from something? Does he want to get in or out?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0657" y="5409783"/>
            <a:ext cx="746268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700" b="1" dirty="0">
                <a:solidFill>
                  <a:srgbClr val="008080"/>
                </a:solidFill>
              </a:rPr>
              <a:t>What has happened? Who is Andrew?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4851" y="4114562"/>
            <a:ext cx="2109399" cy="274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84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Orientation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684212" y="1316355"/>
            <a:ext cx="7775575" cy="37548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sz="16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If your orientation raises questions, it will keep the reader interested.</a:t>
            </a:r>
          </a:p>
          <a:p>
            <a:pPr>
              <a:spcBef>
                <a:spcPct val="0"/>
              </a:spcBef>
              <a:defRPr/>
            </a:pPr>
            <a:endParaRPr lang="en-GB" sz="16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sz="1600" b="1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Character: </a:t>
            </a:r>
            <a:r>
              <a:rPr lang="en-GB" sz="16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Immediately give the readers someone to connect with.</a:t>
            </a:r>
          </a:p>
          <a:p>
            <a:pPr algn="ctr">
              <a:spcBef>
                <a:spcPct val="0"/>
              </a:spcBef>
              <a:defRPr/>
            </a:pPr>
            <a:endParaRPr lang="en-GB" sz="16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GB" sz="16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‘Her curls of golden hair fell across her face, catching the light from the glistening moon.’</a:t>
            </a:r>
          </a:p>
          <a:p>
            <a:pPr>
              <a:spcBef>
                <a:spcPct val="0"/>
              </a:spcBef>
              <a:defRPr/>
            </a:pPr>
            <a:endParaRPr lang="en-GB" sz="16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en-GB" sz="16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en-GB" sz="16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>
              <a:spcBef>
                <a:spcPct val="0"/>
              </a:spcBef>
              <a:defRPr/>
            </a:pPr>
            <a:r>
              <a:rPr lang="en-GB" sz="1600" b="1" dirty="0">
                <a:solidFill>
                  <a:schemeClr val="dk1"/>
                </a:solidFill>
              </a:rPr>
              <a:t>Setting: </a:t>
            </a:r>
            <a:r>
              <a:rPr lang="en-GB" sz="16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Immediately give the readers somewhere to imagine. </a:t>
            </a:r>
          </a:p>
          <a:p>
            <a:pPr algn="ctr">
              <a:spcBef>
                <a:spcPct val="0"/>
              </a:spcBef>
              <a:defRPr/>
            </a:pPr>
            <a:r>
              <a:rPr lang="en-GB" sz="16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‘The stale smell lingered in the air. The smell of rotting wood </a:t>
            </a:r>
            <a:br>
              <a:rPr lang="en-GB" sz="16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</a:br>
            <a:r>
              <a:rPr lang="en-GB" sz="16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could be sensed from towns away. It had not been </a:t>
            </a:r>
            <a:br>
              <a:rPr lang="en-GB" sz="16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</a:br>
            <a:r>
              <a:rPr lang="en-GB" sz="16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entered </a:t>
            </a:r>
            <a:r>
              <a:rPr lang="en-GB" sz="160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for years.’</a:t>
            </a:r>
            <a:endParaRPr lang="en-GB" sz="16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en-GB" sz="16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>
              <a:spcBef>
                <a:spcPct val="0"/>
              </a:spcBef>
              <a:defRPr/>
            </a:pPr>
            <a:endParaRPr lang="en-GB" sz="16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40657" y="2918271"/>
            <a:ext cx="7462684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700" b="1" dirty="0">
                <a:solidFill>
                  <a:srgbClr val="008080"/>
                </a:solidFill>
              </a:rPr>
              <a:t>Who is this girl? What is so great about her?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0657" y="4717284"/>
            <a:ext cx="7462684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700" b="1" dirty="0">
                <a:solidFill>
                  <a:srgbClr val="008080"/>
                </a:solidFill>
              </a:rPr>
              <a:t>Where do you think this place is? </a:t>
            </a:r>
            <a:br>
              <a:rPr lang="en-GB" sz="1700" b="1" dirty="0">
                <a:solidFill>
                  <a:srgbClr val="008080"/>
                </a:solidFill>
              </a:rPr>
            </a:br>
            <a:r>
              <a:rPr lang="en-GB" sz="1700" b="1" dirty="0">
                <a:solidFill>
                  <a:srgbClr val="008080"/>
                </a:solidFill>
              </a:rPr>
              <a:t>Why do you think it has not been entered? </a:t>
            </a:r>
            <a:br>
              <a:rPr lang="en-GB" sz="1700" b="1" dirty="0">
                <a:solidFill>
                  <a:srgbClr val="008080"/>
                </a:solidFill>
              </a:rPr>
            </a:br>
            <a:r>
              <a:rPr lang="en-GB" sz="1700" b="1" dirty="0">
                <a:solidFill>
                  <a:srgbClr val="008080"/>
                </a:solidFill>
              </a:rPr>
              <a:t>Why do you think rotting wood can be smelt?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4851" y="4114562"/>
            <a:ext cx="2109399" cy="274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3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Your Turn!</a:t>
            </a:r>
          </a:p>
        </p:txBody>
      </p:sp>
      <p:sp>
        <p:nvSpPr>
          <p:cNvPr id="6" name="Rectangle 5"/>
          <p:cNvSpPr/>
          <p:nvPr/>
        </p:nvSpPr>
        <p:spPr>
          <a:xfrm>
            <a:off x="684212" y="1316355"/>
            <a:ext cx="7775575" cy="247760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altLang="en-US" sz="1700" dirty="0"/>
              <a:t>Your title is:</a:t>
            </a:r>
          </a:p>
          <a:p>
            <a:r>
              <a:rPr lang="en-GB" altLang="en-US" sz="1700" b="1" dirty="0"/>
              <a:t>An Abandoned Place</a:t>
            </a:r>
          </a:p>
          <a:p>
            <a:pPr algn="ctr"/>
            <a:endParaRPr lang="en-GB" altLang="en-US" sz="1700" b="1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sz="1700" dirty="0"/>
              <a:t>Use the images on the next slide for inspiration.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sz="1700" dirty="0"/>
              <a:t>Use your ODCCR planning sheet to help you structure your ideas.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en-US" sz="1700" dirty="0"/>
              <a:t>Remember to ‘hook’ your readers into your narrative.</a:t>
            </a:r>
          </a:p>
          <a:p>
            <a:endParaRPr lang="en-GB" altLang="en-US" sz="1700" dirty="0"/>
          </a:p>
          <a:p>
            <a:endParaRPr lang="en-GB" altLang="en-US" sz="1700" dirty="0"/>
          </a:p>
        </p:txBody>
      </p:sp>
      <p:sp>
        <p:nvSpPr>
          <p:cNvPr id="7" name="Rectangle 6"/>
          <p:cNvSpPr/>
          <p:nvPr/>
        </p:nvSpPr>
        <p:spPr>
          <a:xfrm>
            <a:off x="755650" y="3865711"/>
            <a:ext cx="3100387" cy="1743399"/>
          </a:xfrm>
          <a:prstGeom prst="rect">
            <a:avLst/>
          </a:prstGeom>
          <a:solidFill>
            <a:schemeClr val="bg1"/>
          </a:solidFill>
          <a:ln w="28575">
            <a:solidFill>
              <a:srgbClr val="639F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58838" y="4058840"/>
            <a:ext cx="2921001" cy="1225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altLang="en-US" sz="1700" dirty="0">
                <a:solidFill>
                  <a:srgbClr val="639FCE"/>
                </a:solidFill>
              </a:rPr>
              <a:t>Top Tip:</a:t>
            </a:r>
            <a:r>
              <a:rPr lang="en-GB" altLang="en-US" sz="1700" dirty="0"/>
              <a:t/>
            </a:r>
            <a:br>
              <a:rPr lang="en-GB" altLang="en-US" sz="1700" dirty="0"/>
            </a:br>
            <a:r>
              <a:rPr lang="en-GB" altLang="en-US" sz="1700" dirty="0"/>
              <a:t>Try to use a variety of techniques in your writing.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1359" y="3184781"/>
            <a:ext cx="4273666" cy="290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9586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0"/>
              <a:t>An Abandoned Place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120" y="1314526"/>
            <a:ext cx="7642230" cy="4855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096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Plenary</a:t>
            </a:r>
          </a:p>
        </p:txBody>
      </p:sp>
      <p:sp>
        <p:nvSpPr>
          <p:cNvPr id="6" name="Rectangle 5"/>
          <p:cNvSpPr/>
          <p:nvPr/>
        </p:nvSpPr>
        <p:spPr>
          <a:xfrm>
            <a:off x="684212" y="1316355"/>
            <a:ext cx="7775575" cy="27469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Focus on the </a:t>
            </a:r>
            <a:r>
              <a:rPr lang="en-GB" sz="1700" b="1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opening</a:t>
            </a: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 of your partner’s work.</a:t>
            </a:r>
          </a:p>
          <a:p>
            <a:pPr>
              <a:spcBef>
                <a:spcPct val="0"/>
              </a:spcBef>
              <a:defRPr/>
            </a:pPr>
            <a:endParaRPr lang="en-GB" sz="1700" dirty="0">
              <a:solidFill>
                <a:prstClr val="black">
                  <a:lumMod val="95000"/>
                  <a:lumOff val="5000"/>
                </a:prstClr>
              </a:solidFill>
              <a:cs typeface="Clear Sans Light" panose="020B0303030202020304" pitchFamily="34" charset="0"/>
            </a:endParaRPr>
          </a:p>
          <a:p>
            <a:pPr marL="285750" indent="-28575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Does it ‘hook’ your interest?</a:t>
            </a:r>
          </a:p>
          <a:p>
            <a:pPr marL="285750" indent="-28575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Have they used a variety of techniques?</a:t>
            </a:r>
          </a:p>
          <a:p>
            <a:pPr marL="285750" indent="-285750">
              <a:lnSpc>
                <a:spcPct val="250000"/>
              </a:lnSpc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r>
              <a:rPr lang="en-GB" sz="1700" dirty="0">
                <a:solidFill>
                  <a:prstClr val="black">
                    <a:lumMod val="95000"/>
                    <a:lumOff val="5000"/>
                  </a:prstClr>
                </a:solidFill>
                <a:cs typeface="Clear Sans Light" panose="020B0303030202020304" pitchFamily="34" charset="0"/>
              </a:rPr>
              <a:t>Is the structure easy to follow?</a:t>
            </a:r>
          </a:p>
          <a:p>
            <a:endParaRPr lang="en-GB" altLang="en-US" sz="17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1175" y="1757046"/>
            <a:ext cx="3924300" cy="5100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1523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158</TotalTime>
  <Words>717</Words>
  <Application>Microsoft Office PowerPoint</Application>
  <PresentationFormat>On-screen Show (4:3)</PresentationFormat>
  <Paragraphs>94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Clear Sans Light</vt:lpstr>
      <vt:lpstr>Twinkl SemiBold</vt:lpstr>
      <vt:lpstr>Twinkl Sb</vt:lpstr>
      <vt:lpstr>Arial</vt:lpstr>
      <vt:lpstr>Sassoon Infant Rg</vt:lpstr>
      <vt:lpstr>Twinkl</vt:lpstr>
      <vt:lpstr>Calibri</vt:lpstr>
      <vt:lpstr>Office Theme</vt:lpstr>
      <vt:lpstr>PowerPoint Presentation</vt:lpstr>
      <vt:lpstr>PowerPoint Presentation</vt:lpstr>
      <vt:lpstr>Purpose</vt:lpstr>
      <vt:lpstr>Structure</vt:lpstr>
      <vt:lpstr>The Crisis</vt:lpstr>
      <vt:lpstr>Orientation</vt:lpstr>
      <vt:lpstr>Orientation</vt:lpstr>
      <vt:lpstr>Orientation</vt:lpstr>
      <vt:lpstr>Your Turn!</vt:lpstr>
      <vt:lpstr>An Abandoned Place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S. McDevitt</cp:lastModifiedBy>
  <cp:revision>11</cp:revision>
  <dcterms:created xsi:type="dcterms:W3CDTF">2018-04-11T02:43:13Z</dcterms:created>
  <dcterms:modified xsi:type="dcterms:W3CDTF">2021-03-23T09:11:44Z</dcterms:modified>
</cp:coreProperties>
</file>