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3" r:id="rId3"/>
    <p:sldId id="268" r:id="rId4"/>
    <p:sldId id="269" r:id="rId5"/>
    <p:sldId id="270" r:id="rId6"/>
    <p:sldId id="271" r:id="rId7"/>
    <p:sldId id="27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422252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671237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28070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875024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7BE9E17-E741-4249-9BF4-1C55A0A9CA05}" type="datetimeFigureOut">
              <a:rPr lang="en-GB" smtClean="0"/>
              <a:t>24/11/2020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84482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7BE9E17-E741-4249-9BF4-1C55A0A9CA05}" type="datetimeFigureOut">
              <a:rPr lang="en-GB" smtClean="0"/>
              <a:t>24/11/2020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00409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BE9E17-E741-4249-9BF4-1C55A0A9CA05}" type="datetimeFigureOut">
              <a:rPr lang="en-GB" smtClean="0"/>
              <a:t>24/11/2020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93871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1491167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59508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77217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984234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BE9E17-E741-4249-9BF4-1C55A0A9CA05}" type="datetimeFigureOut">
              <a:rPr lang="en-GB" smtClean="0"/>
              <a:t>24/11/2020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C9A20D-54B5-4753-9A4D-0B1C161A8DC1}" type="slidenum">
              <a:rPr lang="en-GB" smtClean="0"/>
              <a:t>‹#›</a:t>
            </a:fld>
            <a:endParaRPr lang="en-GB"/>
          </a:p>
        </p:txBody>
      </p:sp>
    </p:spTree>
    <p:extLst>
      <p:ext uri="{BB962C8B-B14F-4D97-AF65-F5344CB8AC3E}">
        <p14:creationId xmlns:p14="http://schemas.microsoft.com/office/powerpoint/2010/main" val="2768657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png"/><Relationship Id="rId3" Type="http://schemas.openxmlformats.org/officeDocument/2006/relationships/image" Target="../media/image6.png"/><Relationship Id="rId7" Type="http://schemas.openxmlformats.org/officeDocument/2006/relationships/image" Target="../media/image3.png"/><Relationship Id="rId12"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image" Target="../media/image2.png"/><Relationship Id="rId11" Type="http://schemas.openxmlformats.org/officeDocument/2006/relationships/image" Target="../media/image10.png"/><Relationship Id="rId5" Type="http://schemas.openxmlformats.org/officeDocument/2006/relationships/image" Target="../media/image1.pn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8.png"/><Relationship Id="rId1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119"/>
            <a:ext cx="10515600" cy="1325563"/>
          </a:xfrm>
        </p:spPr>
        <p:txBody>
          <a:bodyPr>
            <a:normAutofit fontScale="90000"/>
          </a:bodyPr>
          <a:lstStyle/>
          <a:p>
            <a:r>
              <a:rPr lang="en-GB" dirty="0" smtClean="0"/>
              <a:t>LO: To describe my room in the book of Wonders.</a:t>
            </a:r>
            <a:br>
              <a:rPr lang="en-GB" dirty="0" smtClean="0"/>
            </a:br>
            <a:r>
              <a:rPr lang="en-GB" sz="4000" dirty="0" smtClean="0"/>
              <a:t>The Book of Wonders</a:t>
            </a:r>
            <a:endParaRPr lang="en-GB" sz="4000" dirty="0"/>
          </a:p>
        </p:txBody>
      </p:sp>
      <p:sp>
        <p:nvSpPr>
          <p:cNvPr id="3" name="Content Placeholder 2"/>
          <p:cNvSpPr>
            <a:spLocks noGrp="1"/>
          </p:cNvSpPr>
          <p:nvPr>
            <p:ph idx="1"/>
          </p:nvPr>
        </p:nvSpPr>
        <p:spPr>
          <a:xfrm>
            <a:off x="838200" y="1481682"/>
            <a:ext cx="10515600" cy="4351338"/>
          </a:xfrm>
        </p:spPr>
        <p:txBody>
          <a:bodyPr>
            <a:normAutofit fontScale="92500" lnSpcReduction="20000"/>
          </a:bodyPr>
          <a:lstStyle/>
          <a:p>
            <a:r>
              <a:rPr lang="en-GB" dirty="0" smtClean="0">
                <a:latin typeface="SassoonPrimaryInfant" pitchFamily="2" charset="0"/>
              </a:rPr>
              <a:t>Think about what your room will be like behind one of the doors.</a:t>
            </a:r>
          </a:p>
          <a:p>
            <a:r>
              <a:rPr lang="en-GB" dirty="0" smtClean="0">
                <a:latin typeface="SassoonPrimaryInfant" pitchFamily="2" charset="0"/>
              </a:rPr>
              <a:t>Describe it in great detail:</a:t>
            </a:r>
          </a:p>
          <a:p>
            <a:pPr marL="0" indent="0">
              <a:buNone/>
            </a:pPr>
            <a:r>
              <a:rPr lang="en-GB" dirty="0" smtClean="0">
                <a:latin typeface="SassoonPrimaryInfant" pitchFamily="2" charset="0"/>
              </a:rPr>
              <a:t>Lenses: noticing, smelling, touching, feeling, imagining.</a:t>
            </a:r>
          </a:p>
          <a:p>
            <a:r>
              <a:rPr lang="en-GB" dirty="0" smtClean="0">
                <a:latin typeface="SassoonPrimaryInfant" pitchFamily="2" charset="0"/>
              </a:rPr>
              <a:t>Then, describe what happens in your room </a:t>
            </a:r>
          </a:p>
          <a:p>
            <a:pPr marL="0" indent="0">
              <a:buNone/>
            </a:pPr>
            <a:r>
              <a:rPr lang="en-GB" dirty="0" smtClean="0">
                <a:latin typeface="SassoonPrimaryInfant" pitchFamily="2" charset="0"/>
              </a:rPr>
              <a:t>Lenses: action, (choose lenses relative to your room)</a:t>
            </a:r>
          </a:p>
          <a:p>
            <a:pPr marL="0" indent="0">
              <a:buNone/>
            </a:pPr>
            <a:endParaRPr lang="en-GB" dirty="0" smtClean="0">
              <a:latin typeface="SassoonPrimaryInfant" pitchFamily="2" charset="0"/>
            </a:endParaRPr>
          </a:p>
          <a:p>
            <a:pPr marL="0" indent="0">
              <a:buNone/>
            </a:pPr>
            <a:r>
              <a:rPr lang="en-GB" dirty="0" err="1" smtClean="0">
                <a:latin typeface="SassoonPrimaryInfant" pitchFamily="2" charset="0"/>
              </a:rPr>
              <a:t>Grammaristics</a:t>
            </a:r>
            <a:r>
              <a:rPr lang="en-GB" dirty="0" smtClean="0">
                <a:latin typeface="SassoonPrimaryInfant" pitchFamily="2" charset="0"/>
              </a:rPr>
              <a:t>:</a:t>
            </a:r>
          </a:p>
          <a:p>
            <a:pPr marL="0" indent="0">
              <a:buNone/>
            </a:pPr>
            <a:r>
              <a:rPr lang="en-GB" dirty="0" smtClean="0">
                <a:latin typeface="SassoonPrimaryInfant" pitchFamily="2" charset="0"/>
              </a:rPr>
              <a:t>Basic, sentence structure, purpose</a:t>
            </a:r>
          </a:p>
          <a:p>
            <a:pPr marL="0" indent="0">
              <a:buNone/>
            </a:pPr>
            <a:r>
              <a:rPr lang="en-GB" dirty="0" smtClean="0">
                <a:latin typeface="SassoonPrimaryInfant" pitchFamily="2" charset="0"/>
              </a:rPr>
              <a:t>Once you have completed the writing, draw the room as you have described it. If you want to include something that you haven’t written about, you must go back and add it to your writing! You may shade in your drawing.</a:t>
            </a:r>
          </a:p>
          <a:p>
            <a:endParaRPr lang="en-GB" dirty="0"/>
          </a:p>
        </p:txBody>
      </p:sp>
    </p:spTree>
    <p:extLst>
      <p:ext uri="{BB962C8B-B14F-4D97-AF65-F5344CB8AC3E}">
        <p14:creationId xmlns:p14="http://schemas.microsoft.com/office/powerpoint/2010/main" val="24151067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 Plan (with the focus for each area)</a:t>
            </a:r>
            <a:endParaRPr lang="en-GB" dirty="0"/>
          </a:p>
        </p:txBody>
      </p:sp>
      <p:sp>
        <p:nvSpPr>
          <p:cNvPr id="3" name="Content Placeholder 2"/>
          <p:cNvSpPr>
            <a:spLocks noGrp="1"/>
          </p:cNvSpPr>
          <p:nvPr>
            <p:ph idx="1"/>
          </p:nvPr>
        </p:nvSpPr>
        <p:spPr/>
        <p:txBody>
          <a:bodyPr>
            <a:normAutofit fontScale="77500" lnSpcReduction="20000"/>
          </a:bodyPr>
          <a:lstStyle/>
          <a:p>
            <a:r>
              <a:rPr lang="en-GB" b="1" dirty="0" smtClean="0">
                <a:solidFill>
                  <a:srgbClr val="FF0000"/>
                </a:solidFill>
              </a:rPr>
              <a:t>Discover the door; walk through and describe the ‘Wonder</a:t>
            </a:r>
            <a:r>
              <a:rPr lang="en-GB" b="1" dirty="0" smtClean="0">
                <a:solidFill>
                  <a:srgbClr val="FF0000"/>
                </a:solidFill>
              </a:rPr>
              <a:t>’ (allude to something sinister)</a:t>
            </a:r>
          </a:p>
          <a:p>
            <a:r>
              <a:rPr lang="en-GB" dirty="0" smtClean="0">
                <a:solidFill>
                  <a:srgbClr val="FF0000"/>
                </a:solidFill>
              </a:rPr>
              <a:t>Pulled through door handle turned instantly wearing breathing apparatus </a:t>
            </a:r>
          </a:p>
          <a:p>
            <a:r>
              <a:rPr lang="en-GB" dirty="0" smtClean="0">
                <a:solidFill>
                  <a:srgbClr val="FF0000"/>
                </a:solidFill>
              </a:rPr>
              <a:t>Describe the movement of the water, sea-creatures, and any echoing sounds</a:t>
            </a:r>
          </a:p>
          <a:p>
            <a:r>
              <a:rPr lang="en-GB" dirty="0" smtClean="0">
                <a:solidFill>
                  <a:srgbClr val="FF0000"/>
                </a:solidFill>
              </a:rPr>
              <a:t>Discover swimming is easy for me now and begin to explore </a:t>
            </a:r>
          </a:p>
          <a:p>
            <a:r>
              <a:rPr lang="en-GB" dirty="0" smtClean="0">
                <a:solidFill>
                  <a:srgbClr val="FF0000"/>
                </a:solidFill>
              </a:rPr>
              <a:t>Discover shipwreck</a:t>
            </a:r>
            <a:endParaRPr lang="en-GB" dirty="0" smtClean="0">
              <a:solidFill>
                <a:srgbClr val="FF0000"/>
              </a:solidFill>
            </a:endParaRPr>
          </a:p>
          <a:p>
            <a:pPr marL="0" indent="0">
              <a:buNone/>
            </a:pPr>
            <a:r>
              <a:rPr lang="en-GB" b="1" dirty="0" smtClean="0">
                <a:solidFill>
                  <a:srgbClr val="7030A0"/>
                </a:solidFill>
              </a:rPr>
              <a:t>Reveal </a:t>
            </a:r>
            <a:r>
              <a:rPr lang="en-GB" b="1" dirty="0" smtClean="0">
                <a:solidFill>
                  <a:srgbClr val="7030A0"/>
                </a:solidFill>
              </a:rPr>
              <a:t>the danger gradually as the characters discover it</a:t>
            </a:r>
            <a:r>
              <a:rPr lang="en-GB" b="1" dirty="0" smtClean="0">
                <a:solidFill>
                  <a:srgbClr val="7030A0"/>
                </a:solidFill>
              </a:rPr>
              <a:t>… short sentences, rhetorical questions and ellipses</a:t>
            </a:r>
          </a:p>
          <a:p>
            <a:pPr marL="0" indent="0">
              <a:buNone/>
            </a:pPr>
            <a:r>
              <a:rPr lang="en-GB" dirty="0" smtClean="0">
                <a:solidFill>
                  <a:srgbClr val="7030A0"/>
                </a:solidFill>
              </a:rPr>
              <a:t>Spot a key </a:t>
            </a:r>
            <a:r>
              <a:rPr lang="en-GB" dirty="0">
                <a:solidFill>
                  <a:srgbClr val="7030A0"/>
                </a:solidFill>
              </a:rPr>
              <a:t>a</a:t>
            </a:r>
            <a:r>
              <a:rPr lang="en-GB" dirty="0" smtClean="0">
                <a:solidFill>
                  <a:srgbClr val="7030A0"/>
                </a:solidFill>
              </a:rPr>
              <a:t>nd this key leads me to my danger- magnetic attraction pulling me- twinkling </a:t>
            </a:r>
          </a:p>
          <a:p>
            <a:pPr marL="0" indent="0">
              <a:buNone/>
            </a:pPr>
            <a:r>
              <a:rPr lang="en-GB" dirty="0" smtClean="0">
                <a:solidFill>
                  <a:srgbClr val="7030A0"/>
                </a:solidFill>
              </a:rPr>
              <a:t>What lies ahead for me? Feeling </a:t>
            </a:r>
          </a:p>
          <a:p>
            <a:pPr marL="0" indent="0">
              <a:buNone/>
            </a:pPr>
            <a:r>
              <a:rPr lang="en-GB" dirty="0" smtClean="0">
                <a:solidFill>
                  <a:srgbClr val="7030A0"/>
                </a:solidFill>
              </a:rPr>
              <a:t>Go towards the door – several doors appear </a:t>
            </a:r>
          </a:p>
          <a:p>
            <a:pPr marL="0" indent="0">
              <a:buNone/>
            </a:pPr>
            <a:r>
              <a:rPr lang="en-GB" dirty="0" smtClean="0">
                <a:solidFill>
                  <a:srgbClr val="7030A0"/>
                </a:solidFill>
              </a:rPr>
              <a:t>Mermaids appear and whales (is this a trap? ) do I follow them? </a:t>
            </a:r>
            <a:endParaRPr lang="en-GB" dirty="0" smtClean="0">
              <a:solidFill>
                <a:srgbClr val="7030A0"/>
              </a:solidFill>
            </a:endParaRPr>
          </a:p>
        </p:txBody>
      </p:sp>
    </p:spTree>
    <p:extLst>
      <p:ext uri="{BB962C8B-B14F-4D97-AF65-F5344CB8AC3E}">
        <p14:creationId xmlns:p14="http://schemas.microsoft.com/office/powerpoint/2010/main" val="29577354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b="1" dirty="0"/>
              <a:t>Time Slows… Describe the resolution and exit from the ‘Wonder</a:t>
            </a:r>
            <a:r>
              <a:rPr lang="en-GB" b="1" dirty="0" smtClean="0"/>
              <a:t>’. Use expanded noun phrases</a:t>
            </a:r>
            <a:endParaRPr lang="en-GB" b="1" dirty="0"/>
          </a:p>
          <a:p>
            <a:r>
              <a:rPr lang="en-GB" dirty="0" smtClean="0"/>
              <a:t>Music begins to play- mermaids spin</a:t>
            </a:r>
          </a:p>
          <a:p>
            <a:r>
              <a:rPr lang="en-GB" dirty="0" smtClean="0"/>
              <a:t>Whales lurk behind- looming and huge shadows are created</a:t>
            </a:r>
          </a:p>
          <a:p>
            <a:r>
              <a:rPr lang="en-GB" dirty="0" smtClean="0"/>
              <a:t>Silhouettes appear (what species are these?)</a:t>
            </a:r>
          </a:p>
          <a:p>
            <a:r>
              <a:rPr lang="en-GB" dirty="0" smtClean="0"/>
              <a:t>Feeling when in real danger</a:t>
            </a:r>
          </a:p>
          <a:p>
            <a:r>
              <a:rPr lang="en-GB" dirty="0" smtClean="0"/>
              <a:t>The key begins to twinkle </a:t>
            </a:r>
          </a:p>
          <a:p>
            <a:r>
              <a:rPr lang="en-GB" dirty="0" smtClean="0"/>
              <a:t>Light protruding from one of the doors</a:t>
            </a:r>
          </a:p>
          <a:p>
            <a:r>
              <a:rPr lang="en-GB" dirty="0" smtClean="0"/>
              <a:t>Spies Ellie. </a:t>
            </a:r>
            <a:endParaRPr lang="en-GB" dirty="0"/>
          </a:p>
        </p:txBody>
      </p:sp>
    </p:spTree>
    <p:extLst>
      <p:ext uri="{BB962C8B-B14F-4D97-AF65-F5344CB8AC3E}">
        <p14:creationId xmlns:p14="http://schemas.microsoft.com/office/powerpoint/2010/main" val="32375733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section- what lenses have I used? </a:t>
            </a:r>
            <a:endParaRPr lang="en-GB" dirty="0"/>
          </a:p>
        </p:txBody>
      </p:sp>
      <p:sp>
        <p:nvSpPr>
          <p:cNvPr id="3" name="Content Placeholder 2"/>
          <p:cNvSpPr>
            <a:spLocks noGrp="1"/>
          </p:cNvSpPr>
          <p:nvPr>
            <p:ph idx="1"/>
          </p:nvPr>
        </p:nvSpPr>
        <p:spPr/>
        <p:txBody>
          <a:bodyPr/>
          <a:lstStyle/>
          <a:p>
            <a:pPr marL="0" indent="0">
              <a:buNone/>
            </a:pPr>
            <a:r>
              <a:rPr lang="en-GB" dirty="0" smtClean="0">
                <a:solidFill>
                  <a:srgbClr val="7030A0"/>
                </a:solidFill>
                <a:latin typeface="SassoonPrimaryInfant" pitchFamily="2" charset="0"/>
              </a:rPr>
              <a:t>As I tentatively opened the door, I felt my heart pound in my chest. </a:t>
            </a:r>
            <a:r>
              <a:rPr lang="en-GB" dirty="0" smtClean="0">
                <a:solidFill>
                  <a:srgbClr val="FF0000"/>
                </a:solidFill>
                <a:latin typeface="SassoonPrimaryInfant" pitchFamily="2" charset="0"/>
              </a:rPr>
              <a:t>Could it be heard by everyone? </a:t>
            </a:r>
            <a:r>
              <a:rPr lang="en-GB" dirty="0" smtClean="0">
                <a:solidFill>
                  <a:schemeClr val="accent2">
                    <a:lumMod val="75000"/>
                  </a:schemeClr>
                </a:solidFill>
                <a:latin typeface="SassoonPrimaryInfant" pitchFamily="2" charset="0"/>
              </a:rPr>
              <a:t>A whirlpool of thoughts embraced </a:t>
            </a:r>
            <a:r>
              <a:rPr lang="en-GB" dirty="0" smtClean="0">
                <a:latin typeface="SassoonPrimaryInfant" pitchFamily="2" charset="0"/>
              </a:rPr>
              <a:t>my mind as my eyes tried to </a:t>
            </a:r>
            <a:r>
              <a:rPr lang="en-GB" dirty="0" smtClean="0">
                <a:solidFill>
                  <a:schemeClr val="accent6">
                    <a:lumMod val="75000"/>
                  </a:schemeClr>
                </a:solidFill>
                <a:latin typeface="SassoonPrimaryInfant" pitchFamily="2" charset="0"/>
              </a:rPr>
              <a:t>contemplate</a:t>
            </a:r>
            <a:r>
              <a:rPr lang="en-GB" dirty="0" smtClean="0">
                <a:latin typeface="SassoonPrimaryInfant" pitchFamily="2" charset="0"/>
              </a:rPr>
              <a:t> what was happening before me. </a:t>
            </a:r>
            <a:r>
              <a:rPr lang="en-GB" dirty="0" smtClean="0">
                <a:solidFill>
                  <a:schemeClr val="accent1">
                    <a:lumMod val="75000"/>
                  </a:schemeClr>
                </a:solidFill>
                <a:latin typeface="SassoonPrimaryInfant" pitchFamily="2" charset="0"/>
              </a:rPr>
              <a:t>A sea of perfect ice-blue</a:t>
            </a:r>
            <a:r>
              <a:rPr lang="en-GB" dirty="0" smtClean="0">
                <a:latin typeface="SassoonPrimaryInfant" pitchFamily="2" charset="0"/>
              </a:rPr>
              <a:t>, </a:t>
            </a:r>
            <a:r>
              <a:rPr lang="en-GB" dirty="0" smtClean="0">
                <a:solidFill>
                  <a:schemeClr val="accent1">
                    <a:lumMod val="75000"/>
                  </a:schemeClr>
                </a:solidFill>
                <a:latin typeface="SassoonPrimaryInfant" pitchFamily="2" charset="0"/>
              </a:rPr>
              <a:t>a sea of creatures large and small</a:t>
            </a:r>
            <a:r>
              <a:rPr lang="en-GB" dirty="0" smtClean="0">
                <a:latin typeface="SassoonPrimaryInfant" pitchFamily="2" charset="0"/>
              </a:rPr>
              <a:t>, </a:t>
            </a:r>
            <a:r>
              <a:rPr lang="en-GB" dirty="0" smtClean="0">
                <a:solidFill>
                  <a:schemeClr val="accent1">
                    <a:lumMod val="75000"/>
                  </a:schemeClr>
                </a:solidFill>
                <a:latin typeface="SassoonPrimaryInfant" pitchFamily="2" charset="0"/>
              </a:rPr>
              <a:t>a sea of possibilities unfolded. </a:t>
            </a:r>
          </a:p>
          <a:p>
            <a:endParaRPr lang="en-GB" dirty="0"/>
          </a:p>
        </p:txBody>
      </p:sp>
      <p:pic>
        <p:nvPicPr>
          <p:cNvPr id="4" name="Picture 3"/>
          <p:cNvPicPr>
            <a:picLocks noChangeAspect="1"/>
          </p:cNvPicPr>
          <p:nvPr/>
        </p:nvPicPr>
        <p:blipFill>
          <a:blip r:embed="rId2"/>
          <a:stretch>
            <a:fillRect/>
          </a:stretch>
        </p:blipFill>
        <p:spPr>
          <a:xfrm>
            <a:off x="479386" y="5533842"/>
            <a:ext cx="469433" cy="475529"/>
          </a:xfrm>
          <a:prstGeom prst="rect">
            <a:avLst/>
          </a:prstGeom>
        </p:spPr>
      </p:pic>
      <p:pic>
        <p:nvPicPr>
          <p:cNvPr id="5" name="Picture 4"/>
          <p:cNvPicPr>
            <a:picLocks noChangeAspect="1"/>
          </p:cNvPicPr>
          <p:nvPr/>
        </p:nvPicPr>
        <p:blipFill>
          <a:blip r:embed="rId3"/>
          <a:stretch>
            <a:fillRect/>
          </a:stretch>
        </p:blipFill>
        <p:spPr>
          <a:xfrm>
            <a:off x="1307633" y="5546035"/>
            <a:ext cx="463336" cy="463336"/>
          </a:xfrm>
          <a:prstGeom prst="rect">
            <a:avLst/>
          </a:prstGeom>
        </p:spPr>
      </p:pic>
      <p:pic>
        <p:nvPicPr>
          <p:cNvPr id="6" name="Picture 5"/>
          <p:cNvPicPr>
            <a:picLocks noChangeAspect="1"/>
          </p:cNvPicPr>
          <p:nvPr/>
        </p:nvPicPr>
        <p:blipFill>
          <a:blip r:embed="rId4"/>
          <a:stretch>
            <a:fillRect/>
          </a:stretch>
        </p:blipFill>
        <p:spPr>
          <a:xfrm>
            <a:off x="2064783" y="5546035"/>
            <a:ext cx="451143" cy="463336"/>
          </a:xfrm>
          <a:prstGeom prst="rect">
            <a:avLst/>
          </a:prstGeom>
        </p:spPr>
      </p:pic>
      <p:pic>
        <p:nvPicPr>
          <p:cNvPr id="7" name="Picture 6"/>
          <p:cNvPicPr>
            <a:picLocks noChangeAspect="1"/>
          </p:cNvPicPr>
          <p:nvPr/>
        </p:nvPicPr>
        <p:blipFill>
          <a:blip r:embed="rId5"/>
          <a:stretch>
            <a:fillRect/>
          </a:stretch>
        </p:blipFill>
        <p:spPr>
          <a:xfrm>
            <a:off x="2926991" y="5546035"/>
            <a:ext cx="451143" cy="463336"/>
          </a:xfrm>
          <a:prstGeom prst="rect">
            <a:avLst/>
          </a:prstGeom>
        </p:spPr>
      </p:pic>
    </p:spTree>
    <p:extLst>
      <p:ext uri="{BB962C8B-B14F-4D97-AF65-F5344CB8AC3E}">
        <p14:creationId xmlns:p14="http://schemas.microsoft.com/office/powerpoint/2010/main" val="35184958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739775" y="-1428841"/>
            <a:ext cx="10515600" cy="1325563"/>
          </a:xfrm>
        </p:spPr>
        <p:txBody>
          <a:bodyPr/>
          <a:lstStyle/>
          <a:p>
            <a:endParaRPr lang="en-GB"/>
          </a:p>
        </p:txBody>
      </p:sp>
      <p:sp>
        <p:nvSpPr>
          <p:cNvPr id="8" name="Text Placeholder 7"/>
          <p:cNvSpPr>
            <a:spLocks noGrp="1"/>
          </p:cNvSpPr>
          <p:nvPr>
            <p:ph type="body" idx="1"/>
          </p:nvPr>
        </p:nvSpPr>
        <p:spPr>
          <a:xfrm>
            <a:off x="839788" y="376986"/>
            <a:ext cx="5157787" cy="823912"/>
          </a:xfrm>
        </p:spPr>
        <p:txBody>
          <a:bodyPr/>
          <a:lstStyle/>
          <a:p>
            <a:r>
              <a:rPr lang="en-GB" dirty="0" smtClean="0"/>
              <a:t>Structure</a:t>
            </a:r>
            <a:endParaRPr lang="en-GB" dirty="0"/>
          </a:p>
        </p:txBody>
      </p:sp>
      <p:sp>
        <p:nvSpPr>
          <p:cNvPr id="9" name="Content Placeholder 8"/>
          <p:cNvSpPr>
            <a:spLocks noGrp="1"/>
          </p:cNvSpPr>
          <p:nvPr>
            <p:ph sz="half" idx="2"/>
          </p:nvPr>
        </p:nvSpPr>
        <p:spPr>
          <a:xfrm>
            <a:off x="839788" y="1445623"/>
            <a:ext cx="5157787" cy="4744040"/>
          </a:xfrm>
        </p:spPr>
        <p:txBody>
          <a:bodyPr/>
          <a:lstStyle/>
          <a:p>
            <a:r>
              <a:rPr lang="en-GB" dirty="0" smtClean="0">
                <a:latin typeface="SassoonPrimaryInfant" pitchFamily="2" charset="0"/>
              </a:rPr>
              <a:t>Your chapter is in 3 distinct sections</a:t>
            </a:r>
          </a:p>
          <a:p>
            <a:r>
              <a:rPr lang="en-GB" dirty="0" smtClean="0">
                <a:latin typeface="SassoonPrimaryInfant" pitchFamily="2" charset="0"/>
              </a:rPr>
              <a:t>Paragraphs- each section can have more than 1 paragraph </a:t>
            </a:r>
          </a:p>
          <a:p>
            <a:pPr marL="0" indent="0">
              <a:buNone/>
            </a:pPr>
            <a:r>
              <a:rPr lang="en-GB" dirty="0" smtClean="0">
                <a:latin typeface="SassoonPrimaryInfant" pitchFamily="2" charset="0"/>
              </a:rPr>
              <a:t>Remember </a:t>
            </a:r>
            <a:r>
              <a:rPr lang="en-GB" dirty="0" err="1" smtClean="0">
                <a:latin typeface="SassoonPrimaryInfant" pitchFamily="2" charset="0"/>
              </a:rPr>
              <a:t>TiPToP</a:t>
            </a:r>
            <a:r>
              <a:rPr lang="en-GB" dirty="0" smtClean="0">
                <a:latin typeface="SassoonPrimaryInfant" pitchFamily="2" charset="0"/>
              </a:rPr>
              <a:t> for paragraphs </a:t>
            </a:r>
            <a:r>
              <a:rPr lang="en-GB" sz="2400" dirty="0" smtClean="0">
                <a:latin typeface="SassoonPrimaryInfant" pitchFamily="2" charset="0"/>
              </a:rPr>
              <a:t>(new paragraph for time, place, topic or person)</a:t>
            </a:r>
          </a:p>
          <a:p>
            <a:r>
              <a:rPr lang="en-GB" dirty="0" smtClean="0">
                <a:latin typeface="SassoonPrimaryInfant" pitchFamily="2" charset="0"/>
              </a:rPr>
              <a:t>Past tense</a:t>
            </a:r>
          </a:p>
          <a:p>
            <a:r>
              <a:rPr lang="en-GB" dirty="0" smtClean="0">
                <a:latin typeface="SassoonPrimaryInfant" pitchFamily="2" charset="0"/>
              </a:rPr>
              <a:t>First person</a:t>
            </a:r>
          </a:p>
          <a:p>
            <a:r>
              <a:rPr lang="en-GB" dirty="0" smtClean="0">
                <a:latin typeface="SassoonPrimaryInfant" pitchFamily="2" charset="0"/>
              </a:rPr>
              <a:t>May include snippets of dialogue</a:t>
            </a:r>
          </a:p>
          <a:p>
            <a:endParaRPr lang="en-GB" dirty="0"/>
          </a:p>
        </p:txBody>
      </p:sp>
      <p:sp>
        <p:nvSpPr>
          <p:cNvPr id="10" name="Text Placeholder 9"/>
          <p:cNvSpPr>
            <a:spLocks noGrp="1"/>
          </p:cNvSpPr>
          <p:nvPr>
            <p:ph type="body" sz="quarter" idx="3"/>
          </p:nvPr>
        </p:nvSpPr>
        <p:spPr>
          <a:xfrm>
            <a:off x="6172200" y="376986"/>
            <a:ext cx="5183188" cy="823912"/>
          </a:xfrm>
        </p:spPr>
        <p:txBody>
          <a:bodyPr/>
          <a:lstStyle/>
          <a:p>
            <a:r>
              <a:rPr lang="en-GB" dirty="0" smtClean="0"/>
              <a:t>Skills</a:t>
            </a:r>
            <a:endParaRPr lang="en-GB" dirty="0"/>
          </a:p>
        </p:txBody>
      </p:sp>
      <p:sp>
        <p:nvSpPr>
          <p:cNvPr id="11" name="Content Placeholder 10"/>
          <p:cNvSpPr>
            <a:spLocks noGrp="1"/>
          </p:cNvSpPr>
          <p:nvPr>
            <p:ph sz="quarter" idx="4"/>
          </p:nvPr>
        </p:nvSpPr>
        <p:spPr>
          <a:xfrm>
            <a:off x="6172200" y="1445623"/>
            <a:ext cx="5183188" cy="4744040"/>
          </a:xfrm>
        </p:spPr>
        <p:txBody>
          <a:bodyPr>
            <a:normAutofit lnSpcReduction="10000"/>
          </a:bodyPr>
          <a:lstStyle/>
          <a:p>
            <a:r>
              <a:rPr lang="en-GB" dirty="0" smtClean="0">
                <a:latin typeface="SassoonPrimaryInfant" pitchFamily="2" charset="0"/>
              </a:rPr>
              <a:t>Detailed description of surroundings</a:t>
            </a:r>
          </a:p>
          <a:p>
            <a:r>
              <a:rPr lang="en-GB" dirty="0" smtClean="0">
                <a:latin typeface="SassoonPrimaryInfant" pitchFamily="2" charset="0"/>
              </a:rPr>
              <a:t>Clues to tantalise the reader</a:t>
            </a:r>
          </a:p>
          <a:p>
            <a:r>
              <a:rPr lang="en-GB" dirty="0" smtClean="0">
                <a:latin typeface="SassoonPrimaryInfant" pitchFamily="2" charset="0"/>
              </a:rPr>
              <a:t>Short sentences</a:t>
            </a:r>
          </a:p>
          <a:p>
            <a:r>
              <a:rPr lang="en-GB" dirty="0" smtClean="0">
                <a:latin typeface="SassoonPrimaryInfant" pitchFamily="2" charset="0"/>
              </a:rPr>
              <a:t>Ellipses</a:t>
            </a:r>
          </a:p>
          <a:p>
            <a:r>
              <a:rPr lang="en-GB" dirty="0" smtClean="0">
                <a:latin typeface="SassoonPrimaryInfant" pitchFamily="2" charset="0"/>
              </a:rPr>
              <a:t>Physical reactions from the character</a:t>
            </a:r>
          </a:p>
          <a:p>
            <a:r>
              <a:rPr lang="en-GB" dirty="0" smtClean="0">
                <a:latin typeface="SassoonPrimaryInfant" pitchFamily="2" charset="0"/>
              </a:rPr>
              <a:t>Exciting synonyms</a:t>
            </a:r>
          </a:p>
          <a:p>
            <a:r>
              <a:rPr lang="en-GB" dirty="0" smtClean="0">
                <a:latin typeface="SassoonPrimaryInfant" pitchFamily="2" charset="0"/>
              </a:rPr>
              <a:t>Similes and metaphors</a:t>
            </a:r>
          </a:p>
          <a:p>
            <a:r>
              <a:rPr lang="en-GB" dirty="0" smtClean="0">
                <a:latin typeface="SassoonPrimaryInfant" pitchFamily="2" charset="0"/>
              </a:rPr>
              <a:t>Onomatopoeia </a:t>
            </a:r>
          </a:p>
          <a:p>
            <a:pPr marL="0" indent="0">
              <a:buNone/>
            </a:pPr>
            <a:endParaRPr lang="en-GB" dirty="0">
              <a:latin typeface="SassoonPrimaryInfant" pitchFamily="2" charset="0"/>
            </a:endParaRPr>
          </a:p>
        </p:txBody>
      </p:sp>
      <p:pic>
        <p:nvPicPr>
          <p:cNvPr id="12" name="Picture 11"/>
          <p:cNvPicPr>
            <a:picLocks noChangeAspect="1"/>
          </p:cNvPicPr>
          <p:nvPr/>
        </p:nvPicPr>
        <p:blipFill>
          <a:blip r:embed="rId2"/>
          <a:stretch>
            <a:fillRect/>
          </a:stretch>
        </p:blipFill>
        <p:spPr>
          <a:xfrm>
            <a:off x="6259658" y="5923120"/>
            <a:ext cx="341406" cy="341406"/>
          </a:xfrm>
          <a:prstGeom prst="rect">
            <a:avLst/>
          </a:prstGeom>
        </p:spPr>
      </p:pic>
      <p:pic>
        <p:nvPicPr>
          <p:cNvPr id="13" name="Picture 12"/>
          <p:cNvPicPr>
            <a:picLocks noChangeAspect="1"/>
          </p:cNvPicPr>
          <p:nvPr/>
        </p:nvPicPr>
        <p:blipFill>
          <a:blip r:embed="rId3"/>
          <a:stretch>
            <a:fillRect/>
          </a:stretch>
        </p:blipFill>
        <p:spPr>
          <a:xfrm>
            <a:off x="6775689" y="5923120"/>
            <a:ext cx="347502" cy="380580"/>
          </a:xfrm>
          <a:prstGeom prst="rect">
            <a:avLst/>
          </a:prstGeom>
        </p:spPr>
      </p:pic>
      <p:pic>
        <p:nvPicPr>
          <p:cNvPr id="14" name="Picture 13"/>
          <p:cNvPicPr>
            <a:picLocks noChangeAspect="1"/>
          </p:cNvPicPr>
          <p:nvPr/>
        </p:nvPicPr>
        <p:blipFill>
          <a:blip r:embed="rId4"/>
          <a:stretch>
            <a:fillRect/>
          </a:stretch>
        </p:blipFill>
        <p:spPr>
          <a:xfrm>
            <a:off x="7297816" y="5923120"/>
            <a:ext cx="347502" cy="341406"/>
          </a:xfrm>
          <a:prstGeom prst="rect">
            <a:avLst/>
          </a:prstGeom>
        </p:spPr>
      </p:pic>
      <p:pic>
        <p:nvPicPr>
          <p:cNvPr id="15" name="Picture 14"/>
          <p:cNvPicPr>
            <a:picLocks noChangeAspect="1"/>
          </p:cNvPicPr>
          <p:nvPr/>
        </p:nvPicPr>
        <p:blipFill>
          <a:blip r:embed="rId5"/>
          <a:stretch>
            <a:fillRect/>
          </a:stretch>
        </p:blipFill>
        <p:spPr>
          <a:xfrm>
            <a:off x="7751949" y="5875645"/>
            <a:ext cx="469433" cy="475529"/>
          </a:xfrm>
          <a:prstGeom prst="rect">
            <a:avLst/>
          </a:prstGeom>
        </p:spPr>
      </p:pic>
      <p:pic>
        <p:nvPicPr>
          <p:cNvPr id="16" name="Picture 15"/>
          <p:cNvPicPr>
            <a:picLocks noChangeAspect="1"/>
          </p:cNvPicPr>
          <p:nvPr/>
        </p:nvPicPr>
        <p:blipFill>
          <a:blip r:embed="rId6"/>
          <a:stretch>
            <a:fillRect/>
          </a:stretch>
        </p:blipFill>
        <p:spPr>
          <a:xfrm>
            <a:off x="8274076" y="5871046"/>
            <a:ext cx="463336" cy="463336"/>
          </a:xfrm>
          <a:prstGeom prst="rect">
            <a:avLst/>
          </a:prstGeom>
        </p:spPr>
      </p:pic>
      <p:pic>
        <p:nvPicPr>
          <p:cNvPr id="17" name="Picture 16"/>
          <p:cNvPicPr>
            <a:picLocks noChangeAspect="1"/>
          </p:cNvPicPr>
          <p:nvPr/>
        </p:nvPicPr>
        <p:blipFill>
          <a:blip r:embed="rId7"/>
          <a:stretch>
            <a:fillRect/>
          </a:stretch>
        </p:blipFill>
        <p:spPr>
          <a:xfrm>
            <a:off x="8790106" y="5887838"/>
            <a:ext cx="451143" cy="463336"/>
          </a:xfrm>
          <a:prstGeom prst="rect">
            <a:avLst/>
          </a:prstGeom>
        </p:spPr>
      </p:pic>
      <p:pic>
        <p:nvPicPr>
          <p:cNvPr id="18" name="Picture 17"/>
          <p:cNvPicPr>
            <a:picLocks noChangeAspect="1"/>
          </p:cNvPicPr>
          <p:nvPr/>
        </p:nvPicPr>
        <p:blipFill>
          <a:blip r:embed="rId8"/>
          <a:stretch>
            <a:fillRect/>
          </a:stretch>
        </p:blipFill>
        <p:spPr>
          <a:xfrm>
            <a:off x="9349988" y="5862155"/>
            <a:ext cx="451143" cy="463336"/>
          </a:xfrm>
          <a:prstGeom prst="rect">
            <a:avLst/>
          </a:prstGeom>
        </p:spPr>
      </p:pic>
      <p:pic>
        <p:nvPicPr>
          <p:cNvPr id="19" name="Picture 18"/>
          <p:cNvPicPr>
            <a:picLocks noChangeAspect="1"/>
          </p:cNvPicPr>
          <p:nvPr/>
        </p:nvPicPr>
        <p:blipFill>
          <a:blip r:embed="rId9"/>
          <a:stretch>
            <a:fillRect/>
          </a:stretch>
        </p:blipFill>
        <p:spPr>
          <a:xfrm>
            <a:off x="335307" y="2055223"/>
            <a:ext cx="359695" cy="359695"/>
          </a:xfrm>
          <a:prstGeom prst="rect">
            <a:avLst/>
          </a:prstGeom>
        </p:spPr>
      </p:pic>
      <p:pic>
        <p:nvPicPr>
          <p:cNvPr id="20" name="Picture 19"/>
          <p:cNvPicPr>
            <a:picLocks noChangeAspect="1"/>
          </p:cNvPicPr>
          <p:nvPr/>
        </p:nvPicPr>
        <p:blipFill>
          <a:blip r:embed="rId10"/>
          <a:stretch>
            <a:fillRect/>
          </a:stretch>
        </p:blipFill>
        <p:spPr>
          <a:xfrm>
            <a:off x="181604" y="1445623"/>
            <a:ext cx="570872" cy="359695"/>
          </a:xfrm>
          <a:prstGeom prst="rect">
            <a:avLst/>
          </a:prstGeom>
        </p:spPr>
      </p:pic>
      <p:pic>
        <p:nvPicPr>
          <p:cNvPr id="21" name="Picture 20"/>
          <p:cNvPicPr>
            <a:picLocks noChangeAspect="1"/>
          </p:cNvPicPr>
          <p:nvPr/>
        </p:nvPicPr>
        <p:blipFill>
          <a:blip r:embed="rId11"/>
          <a:stretch>
            <a:fillRect/>
          </a:stretch>
        </p:blipFill>
        <p:spPr>
          <a:xfrm>
            <a:off x="373983" y="4970401"/>
            <a:ext cx="365792" cy="365792"/>
          </a:xfrm>
          <a:prstGeom prst="rect">
            <a:avLst/>
          </a:prstGeom>
        </p:spPr>
      </p:pic>
      <p:pic>
        <p:nvPicPr>
          <p:cNvPr id="22" name="Picture 21"/>
          <p:cNvPicPr>
            <a:picLocks noChangeAspect="1"/>
          </p:cNvPicPr>
          <p:nvPr/>
        </p:nvPicPr>
        <p:blipFill>
          <a:blip r:embed="rId12"/>
          <a:stretch>
            <a:fillRect/>
          </a:stretch>
        </p:blipFill>
        <p:spPr>
          <a:xfrm>
            <a:off x="373983" y="4177905"/>
            <a:ext cx="359695" cy="365792"/>
          </a:xfrm>
          <a:prstGeom prst="rect">
            <a:avLst/>
          </a:prstGeom>
        </p:spPr>
      </p:pic>
      <p:pic>
        <p:nvPicPr>
          <p:cNvPr id="23" name="Picture 22"/>
          <p:cNvPicPr>
            <a:picLocks noChangeAspect="1"/>
          </p:cNvPicPr>
          <p:nvPr/>
        </p:nvPicPr>
        <p:blipFill>
          <a:blip r:embed="rId13"/>
          <a:stretch>
            <a:fillRect/>
          </a:stretch>
        </p:blipFill>
        <p:spPr>
          <a:xfrm>
            <a:off x="346834" y="2738579"/>
            <a:ext cx="371888" cy="371888"/>
          </a:xfrm>
          <a:prstGeom prst="rect">
            <a:avLst/>
          </a:prstGeom>
        </p:spPr>
      </p:pic>
      <p:pic>
        <p:nvPicPr>
          <p:cNvPr id="24" name="Picture 23"/>
          <p:cNvPicPr>
            <a:picLocks noChangeAspect="1"/>
          </p:cNvPicPr>
          <p:nvPr/>
        </p:nvPicPr>
        <p:blipFill>
          <a:blip r:embed="rId14"/>
          <a:stretch>
            <a:fillRect/>
          </a:stretch>
        </p:blipFill>
        <p:spPr>
          <a:xfrm>
            <a:off x="404465" y="3434128"/>
            <a:ext cx="329213" cy="329213"/>
          </a:xfrm>
          <a:prstGeom prst="rect">
            <a:avLst/>
          </a:prstGeom>
        </p:spPr>
      </p:pic>
    </p:spTree>
    <p:extLst>
      <p:ext uri="{BB962C8B-B14F-4D97-AF65-F5344CB8AC3E}">
        <p14:creationId xmlns:p14="http://schemas.microsoft.com/office/powerpoint/2010/main" val="33551547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GB"/>
          </a:p>
        </p:txBody>
      </p:sp>
      <p:sp>
        <p:nvSpPr>
          <p:cNvPr id="8" name="Content Placeholder 7"/>
          <p:cNvSpPr>
            <a:spLocks noGrp="1"/>
          </p:cNvSpPr>
          <p:nvPr>
            <p:ph idx="1"/>
          </p:nvPr>
        </p:nvSpPr>
        <p:spPr/>
        <p:txBody>
          <a:bodyPr>
            <a:normAutofit lnSpcReduction="10000"/>
          </a:bodyPr>
          <a:lstStyle/>
          <a:p>
            <a:pPr marL="0" indent="0">
              <a:buNone/>
            </a:pPr>
            <a:r>
              <a:rPr lang="en-GB" dirty="0" smtClean="0"/>
              <a:t>Without warning, I felt a magnetic pull towards an object twinkling just out  of sight. Was it a trick of the imagination? Nervously, I approached. I began to tremble. It was all too much. My head was swimming. In a heart-stopping moment, a plethora of colour enveloped me. Sapphire blue, strawberry pink, emerald green. My mind was bamboozled by the awesome beauty; dazzling colours swam around me. My imagination was bursting with endless thoughts. Was this good or was this bad? </a:t>
            </a:r>
          </a:p>
          <a:p>
            <a:pPr marL="0" indent="0">
              <a:buNone/>
            </a:pPr>
            <a:endParaRPr lang="en-GB" dirty="0"/>
          </a:p>
          <a:p>
            <a:pPr marL="0" indent="0">
              <a:buNone/>
            </a:pPr>
            <a:r>
              <a:rPr lang="en-GB" dirty="0" smtClean="0"/>
              <a:t>From the shadows, a huge silhouette loomed over me… what could it be? Was I a threat? Would they devour me? I didn’t want to hang around to find out. I had to save myself… What a Wonder this was!</a:t>
            </a:r>
          </a:p>
          <a:p>
            <a:pPr marL="0" indent="0">
              <a:buNone/>
            </a:pPr>
            <a:endParaRPr lang="en-GB" dirty="0"/>
          </a:p>
        </p:txBody>
      </p:sp>
    </p:spTree>
    <p:extLst>
      <p:ext uri="{BB962C8B-B14F-4D97-AF65-F5344CB8AC3E}">
        <p14:creationId xmlns:p14="http://schemas.microsoft.com/office/powerpoint/2010/main" val="4499919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t>A sense of unease descended upon me. Like lightning, a whale emerged from the shadows- no longer lurking. I shuddered. It is now or never. Ellie was shrieking ( yes, I could hear her under water) for me to follow.  Not knowing whether I would make or not, I struggled through the crystal, blue water. </a:t>
            </a:r>
          </a:p>
          <a:p>
            <a:pPr marL="0" indent="0">
              <a:buNone/>
            </a:pPr>
            <a:endParaRPr lang="en-GB" dirty="0"/>
          </a:p>
          <a:p>
            <a:pPr marL="0" indent="0">
              <a:buNone/>
            </a:pPr>
            <a:r>
              <a:rPr lang="en-GB" i="1" dirty="0" smtClean="0"/>
              <a:t>If I raced to Ellie</a:t>
            </a:r>
            <a:r>
              <a:rPr lang="en-GB" dirty="0" smtClean="0"/>
              <a:t>, the whale would have galloped me up.</a:t>
            </a:r>
          </a:p>
          <a:p>
            <a:pPr marL="0" indent="0">
              <a:buNone/>
            </a:pPr>
            <a:r>
              <a:rPr lang="en-GB" dirty="0" smtClean="0"/>
              <a:t>The whale would have galloped me up </a:t>
            </a:r>
            <a:r>
              <a:rPr lang="en-GB" i="1" dirty="0" smtClean="0"/>
              <a:t>if I raced to Ellie</a:t>
            </a:r>
            <a:r>
              <a:rPr lang="en-GB" dirty="0" smtClean="0"/>
              <a:t>.</a:t>
            </a:r>
            <a:endParaRPr lang="en-GB" dirty="0"/>
          </a:p>
        </p:txBody>
      </p:sp>
    </p:spTree>
    <p:extLst>
      <p:ext uri="{BB962C8B-B14F-4D97-AF65-F5344CB8AC3E}">
        <p14:creationId xmlns:p14="http://schemas.microsoft.com/office/powerpoint/2010/main" val="31717190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4582</TotalTime>
  <Words>680</Words>
  <Application>Microsoft Office PowerPoint</Application>
  <PresentationFormat>Widescreen</PresentationFormat>
  <Paragraphs>54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SassoonPrimaryInfant</vt:lpstr>
      <vt:lpstr>Office Theme</vt:lpstr>
      <vt:lpstr>LO: To describe my room in the book of Wonders. The Book of Wonders</vt:lpstr>
      <vt:lpstr>My Plan (with the focus for each area)</vt:lpstr>
      <vt:lpstr>PowerPoint Presentation</vt:lpstr>
      <vt:lpstr>First section- what lenses have I used? </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dc:title>
  <dc:creator>S. McDevitt</dc:creator>
  <cp:lastModifiedBy>S. McDevitt</cp:lastModifiedBy>
  <cp:revision>25</cp:revision>
  <dcterms:created xsi:type="dcterms:W3CDTF">2020-11-23T08:59:20Z</dcterms:created>
  <dcterms:modified xsi:type="dcterms:W3CDTF">2020-11-27T10:07:50Z</dcterms:modified>
</cp:coreProperties>
</file>