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2"/>
  </p:notesMasterIdLst>
  <p:sldIdLst>
    <p:sldId id="271" r:id="rId5"/>
    <p:sldId id="272" r:id="rId6"/>
    <p:sldId id="273" r:id="rId7"/>
    <p:sldId id="270" r:id="rId8"/>
    <p:sldId id="274" r:id="rId9"/>
    <p:sldId id="275" r:id="rId10"/>
    <p:sldId id="264" r:id="rId11"/>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libri" panose="020F050202020403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2951BFE-E849-40AD-9B17-4CECB8323279}"/>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098B2EC9-DB2F-407C-B378-D98D7E9DA360}"/>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B60EF10F-7360-4D00-89EB-6005B2D6A387}" type="datetimeFigureOut">
              <a:rPr lang="en-GB"/>
              <a:pPr>
                <a:defRPr/>
              </a:pPr>
              <a:t>20/09/2022</a:t>
            </a:fld>
            <a:endParaRPr lang="en-GB"/>
          </a:p>
        </p:txBody>
      </p:sp>
      <p:sp>
        <p:nvSpPr>
          <p:cNvPr id="4" name="Slide Image Placeholder 3">
            <a:extLst>
              <a:ext uri="{FF2B5EF4-FFF2-40B4-BE49-F238E27FC236}">
                <a16:creationId xmlns:a16="http://schemas.microsoft.com/office/drawing/2014/main" id="{AF23C370-D11A-455D-8E43-6EB742822A82}"/>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41D749CB-9269-4083-9D1C-8DD1D090A47E}"/>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117FDA2B-1487-4C24-A385-1C714BF6B125}"/>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43708803-AA90-42DA-833E-C9ADDB8E6DB4}"/>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ECC0AD00-7C78-452E-8D41-DD2DFAC74676}"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71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6CE28BE-B7C3-4D25-8B8F-7D1A3B5936C9}" type="slidenum">
              <a:rPr lang="en-GB" altLang="en-US" smtClean="0"/>
              <a:pPr>
                <a:spcBef>
                  <a:spcPct val="0"/>
                </a:spcBef>
              </a:pPr>
              <a:t>4</a:t>
            </a:fld>
            <a:endParaRPr lang="en-GB"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921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GB" altLang="en-US" smtClean="0"/>
          </a:p>
        </p:txBody>
      </p:sp>
      <p:sp>
        <p:nvSpPr>
          <p:cNvPr id="922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EC6C245-D99A-4AAA-AB00-8B16BC46275B}" type="slidenum">
              <a:rPr lang="en-GB" altLang="en-US" smtClean="0"/>
              <a:pPr>
                <a:spcBef>
                  <a:spcPct val="0"/>
                </a:spcBef>
              </a:pPr>
              <a:t>5</a:t>
            </a:fld>
            <a:endParaRPr lang="en-GB"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E4236858-5D7C-4B97-87EA-B06691E9F941}" type="datetimeFigureOut">
              <a:rPr lang="en-GB"/>
              <a:pPr>
                <a:defRPr/>
              </a:pPr>
              <a:t>20/09/2022</a:t>
            </a:fld>
            <a:endParaRPr lang="en-GB"/>
          </a:p>
        </p:txBody>
      </p:sp>
      <p:sp>
        <p:nvSpPr>
          <p:cNvPr id="5"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6D3715D7-0204-435E-9F9D-FD3FF518CE5D}" type="slidenum">
              <a:rPr lang="en-GB" altLang="en-US"/>
              <a:pPr>
                <a:defRPr/>
              </a:pPr>
              <a:t>‹#›</a:t>
            </a:fld>
            <a:endParaRPr lang="en-GB" altLang="en-US"/>
          </a:p>
        </p:txBody>
      </p:sp>
    </p:spTree>
    <p:extLst>
      <p:ext uri="{BB962C8B-B14F-4D97-AF65-F5344CB8AC3E}">
        <p14:creationId xmlns:p14="http://schemas.microsoft.com/office/powerpoint/2010/main" val="8740342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73B6A1A8-9C31-42C2-BA3C-B15F1BB7E274}" type="datetimeFigureOut">
              <a:rPr lang="en-GB"/>
              <a:pPr>
                <a:defRPr/>
              </a:pPr>
              <a:t>20/09/2022</a:t>
            </a:fld>
            <a:endParaRPr lang="en-GB"/>
          </a:p>
        </p:txBody>
      </p:sp>
      <p:sp>
        <p:nvSpPr>
          <p:cNvPr id="5"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EEDCA520-BC8D-4B44-95C3-98ED0C8A4D82}" type="slidenum">
              <a:rPr lang="en-GB" altLang="en-US"/>
              <a:pPr>
                <a:defRPr/>
              </a:pPr>
              <a:t>‹#›</a:t>
            </a:fld>
            <a:endParaRPr lang="en-GB" altLang="en-US"/>
          </a:p>
        </p:txBody>
      </p:sp>
    </p:spTree>
    <p:extLst>
      <p:ext uri="{BB962C8B-B14F-4D97-AF65-F5344CB8AC3E}">
        <p14:creationId xmlns:p14="http://schemas.microsoft.com/office/powerpoint/2010/main" val="41529710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F2230565-297E-4E7C-A2D2-58E5445F487A}" type="datetimeFigureOut">
              <a:rPr lang="en-GB"/>
              <a:pPr>
                <a:defRPr/>
              </a:pPr>
              <a:t>20/09/2022</a:t>
            </a:fld>
            <a:endParaRPr lang="en-GB"/>
          </a:p>
        </p:txBody>
      </p:sp>
      <p:sp>
        <p:nvSpPr>
          <p:cNvPr id="5"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2726FBA2-1A13-4446-B503-8B8D45D3AC97}" type="slidenum">
              <a:rPr lang="en-GB" altLang="en-US"/>
              <a:pPr>
                <a:defRPr/>
              </a:pPr>
              <a:t>‹#›</a:t>
            </a:fld>
            <a:endParaRPr lang="en-GB" altLang="en-US"/>
          </a:p>
        </p:txBody>
      </p:sp>
    </p:spTree>
    <p:extLst>
      <p:ext uri="{BB962C8B-B14F-4D97-AF65-F5344CB8AC3E}">
        <p14:creationId xmlns:p14="http://schemas.microsoft.com/office/powerpoint/2010/main" val="15055649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31655B55-7D06-4D8B-83F4-323442683518}" type="datetimeFigureOut">
              <a:rPr lang="en-GB"/>
              <a:pPr>
                <a:defRPr/>
              </a:pPr>
              <a:t>20/09/2022</a:t>
            </a:fld>
            <a:endParaRPr lang="en-GB"/>
          </a:p>
        </p:txBody>
      </p:sp>
      <p:sp>
        <p:nvSpPr>
          <p:cNvPr id="6"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828BB7E4-43CC-4C82-B778-6BABAF6EA8D9}" type="slidenum">
              <a:rPr lang="en-GB" altLang="en-US"/>
              <a:pPr>
                <a:defRPr/>
              </a:pPr>
              <a:t>‹#›</a:t>
            </a:fld>
            <a:endParaRPr lang="en-GB" altLang="en-US"/>
          </a:p>
        </p:txBody>
      </p:sp>
    </p:spTree>
    <p:extLst>
      <p:ext uri="{BB962C8B-B14F-4D97-AF65-F5344CB8AC3E}">
        <p14:creationId xmlns:p14="http://schemas.microsoft.com/office/powerpoint/2010/main" val="31440671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F89FA51D-F94D-482D-90F9-5D5916B34CAA}" type="datetimeFigureOut">
              <a:rPr lang="en-GB"/>
              <a:pPr>
                <a:defRPr/>
              </a:pPr>
              <a:t>20/09/2022</a:t>
            </a:fld>
            <a:endParaRPr lang="en-GB"/>
          </a:p>
        </p:txBody>
      </p:sp>
      <p:sp>
        <p:nvSpPr>
          <p:cNvPr id="8"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B12A7198-314A-4EE3-AD8C-8BC761C3A054}" type="slidenum">
              <a:rPr lang="en-GB" altLang="en-US"/>
              <a:pPr>
                <a:defRPr/>
              </a:pPr>
              <a:t>‹#›</a:t>
            </a:fld>
            <a:endParaRPr lang="en-GB" altLang="en-US"/>
          </a:p>
        </p:txBody>
      </p:sp>
    </p:spTree>
    <p:extLst>
      <p:ext uri="{BB962C8B-B14F-4D97-AF65-F5344CB8AC3E}">
        <p14:creationId xmlns:p14="http://schemas.microsoft.com/office/powerpoint/2010/main" val="23276518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5F88BBFF-F83F-42BE-994A-65421AD66D81}" type="datetimeFigureOut">
              <a:rPr lang="en-GB"/>
              <a:pPr>
                <a:defRPr/>
              </a:pPr>
              <a:t>20/09/2022</a:t>
            </a:fld>
            <a:endParaRPr lang="en-GB"/>
          </a:p>
        </p:txBody>
      </p:sp>
      <p:sp>
        <p:nvSpPr>
          <p:cNvPr id="4"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A388AD90-A874-402D-81AB-52518D3F4ABC}" type="slidenum">
              <a:rPr lang="en-GB" altLang="en-US"/>
              <a:pPr>
                <a:defRPr/>
              </a:pPr>
              <a:t>‹#›</a:t>
            </a:fld>
            <a:endParaRPr lang="en-GB" altLang="en-US"/>
          </a:p>
        </p:txBody>
      </p:sp>
    </p:spTree>
    <p:extLst>
      <p:ext uri="{BB962C8B-B14F-4D97-AF65-F5344CB8AC3E}">
        <p14:creationId xmlns:p14="http://schemas.microsoft.com/office/powerpoint/2010/main" val="20487075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272B3E6A-A2BE-46A3-ABEC-8546856BA675}" type="datetimeFigureOut">
              <a:rPr lang="en-GB"/>
              <a:pPr>
                <a:defRPr/>
              </a:pPr>
              <a:t>20/09/2022</a:t>
            </a:fld>
            <a:endParaRPr lang="en-GB"/>
          </a:p>
        </p:txBody>
      </p:sp>
      <p:sp>
        <p:nvSpPr>
          <p:cNvPr id="3"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EFF106EB-E326-476C-9AF2-3ABDBDE28267}" type="slidenum">
              <a:rPr lang="en-GB" altLang="en-US"/>
              <a:pPr>
                <a:defRPr/>
              </a:pPr>
              <a:t>‹#›</a:t>
            </a:fld>
            <a:endParaRPr lang="en-GB" altLang="en-US"/>
          </a:p>
        </p:txBody>
      </p:sp>
    </p:spTree>
    <p:extLst>
      <p:ext uri="{BB962C8B-B14F-4D97-AF65-F5344CB8AC3E}">
        <p14:creationId xmlns:p14="http://schemas.microsoft.com/office/powerpoint/2010/main" val="26965931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C5F71D6B-8CED-44D5-B248-C3BBFD18C3FE}" type="datetimeFigureOut">
              <a:rPr lang="en-GB"/>
              <a:pPr>
                <a:defRPr/>
              </a:pPr>
              <a:t>20/09/2022</a:t>
            </a:fld>
            <a:endParaRPr lang="en-GB"/>
          </a:p>
        </p:txBody>
      </p:sp>
      <p:sp>
        <p:nvSpPr>
          <p:cNvPr id="6"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9FFEF6B3-9C34-487D-8EE9-08AAC017488A}" type="slidenum">
              <a:rPr lang="en-GB" altLang="en-US"/>
              <a:pPr>
                <a:defRPr/>
              </a:pPr>
              <a:t>‹#›</a:t>
            </a:fld>
            <a:endParaRPr lang="en-GB" altLang="en-US"/>
          </a:p>
        </p:txBody>
      </p:sp>
    </p:spTree>
    <p:extLst>
      <p:ext uri="{BB962C8B-B14F-4D97-AF65-F5344CB8AC3E}">
        <p14:creationId xmlns:p14="http://schemas.microsoft.com/office/powerpoint/2010/main" val="2824103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2C0ED549-6543-436C-8AA1-05FF94DD663C}" type="datetimeFigureOut">
              <a:rPr lang="en-GB"/>
              <a:pPr>
                <a:defRPr/>
              </a:pPr>
              <a:t>20/09/2022</a:t>
            </a:fld>
            <a:endParaRPr lang="en-GB"/>
          </a:p>
        </p:txBody>
      </p:sp>
      <p:sp>
        <p:nvSpPr>
          <p:cNvPr id="6"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80F88DE3-A4A2-4F78-9585-F5A5882CA70D}" type="slidenum">
              <a:rPr lang="en-GB" altLang="en-US"/>
              <a:pPr>
                <a:defRPr/>
              </a:pPr>
              <a:t>‹#›</a:t>
            </a:fld>
            <a:endParaRPr lang="en-GB" altLang="en-US"/>
          </a:p>
        </p:txBody>
      </p:sp>
    </p:spTree>
    <p:extLst>
      <p:ext uri="{BB962C8B-B14F-4D97-AF65-F5344CB8AC3E}">
        <p14:creationId xmlns:p14="http://schemas.microsoft.com/office/powerpoint/2010/main" val="1773547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4D4AD162-DC8F-4D76-A37A-5980FB652910}" type="datetimeFigureOut">
              <a:rPr lang="en-GB"/>
              <a:pPr>
                <a:defRPr/>
              </a:pPr>
              <a:t>20/09/2022</a:t>
            </a:fld>
            <a:endParaRPr lang="en-GB"/>
          </a:p>
        </p:txBody>
      </p:sp>
      <p:sp>
        <p:nvSpPr>
          <p:cNvPr id="5"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B29EBE80-43D0-49E4-B283-35798433B8C6}" type="slidenum">
              <a:rPr lang="en-GB" altLang="en-US"/>
              <a:pPr>
                <a:defRPr/>
              </a:pPr>
              <a:t>‹#›</a:t>
            </a:fld>
            <a:endParaRPr lang="en-GB" altLang="en-US"/>
          </a:p>
        </p:txBody>
      </p:sp>
    </p:spTree>
    <p:extLst>
      <p:ext uri="{BB962C8B-B14F-4D97-AF65-F5344CB8AC3E}">
        <p14:creationId xmlns:p14="http://schemas.microsoft.com/office/powerpoint/2010/main" val="20960596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3C16B41-976B-4C79-8184-78A2E2689699}"/>
              </a:ext>
            </a:extLst>
          </p:cNvPr>
          <p:cNvSpPr>
            <a:spLocks noGrp="1"/>
          </p:cNvSpPr>
          <p:nvPr>
            <p:ph type="dt" sz="half" idx="10"/>
          </p:nvPr>
        </p:nvSpPr>
        <p:spPr/>
        <p:txBody>
          <a:bodyPr/>
          <a:lstStyle>
            <a:lvl1pPr>
              <a:defRPr/>
            </a:lvl1pPr>
          </a:lstStyle>
          <a:p>
            <a:pPr>
              <a:defRPr/>
            </a:pPr>
            <a:fld id="{6B59F566-5005-4913-8B1B-D40AC4FDC52D}" type="datetimeFigureOut">
              <a:rPr lang="en-GB"/>
              <a:pPr>
                <a:defRPr/>
              </a:pPr>
              <a:t>20/09/2022</a:t>
            </a:fld>
            <a:endParaRPr lang="en-GB"/>
          </a:p>
        </p:txBody>
      </p:sp>
      <p:sp>
        <p:nvSpPr>
          <p:cNvPr id="5" name="Footer Placeholder 4">
            <a:extLst>
              <a:ext uri="{FF2B5EF4-FFF2-40B4-BE49-F238E27FC236}">
                <a16:creationId xmlns:a16="http://schemas.microsoft.com/office/drawing/2014/main" id="{4A521257-295E-45A4-9737-C087B6D63483}"/>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5DA38D5-B315-4161-8A22-F4DB9820AD41}"/>
              </a:ext>
            </a:extLst>
          </p:cNvPr>
          <p:cNvSpPr>
            <a:spLocks noGrp="1"/>
          </p:cNvSpPr>
          <p:nvPr>
            <p:ph type="sldNum" sz="quarter" idx="12"/>
          </p:nvPr>
        </p:nvSpPr>
        <p:spPr/>
        <p:txBody>
          <a:bodyPr/>
          <a:lstStyle>
            <a:lvl1pPr>
              <a:defRPr/>
            </a:lvl1pPr>
          </a:lstStyle>
          <a:p>
            <a:pPr>
              <a:defRPr/>
            </a:pPr>
            <a:fld id="{0D165FFE-2C86-4322-A0EF-65CF54333053}" type="slidenum">
              <a:rPr lang="en-GB" altLang="en-US"/>
              <a:pPr>
                <a:defRPr/>
              </a:pPr>
              <a:t>‹#›</a:t>
            </a:fld>
            <a:endParaRPr lang="en-GB" altLang="en-US"/>
          </a:p>
        </p:txBody>
      </p:sp>
    </p:spTree>
    <p:extLst>
      <p:ext uri="{BB962C8B-B14F-4D97-AF65-F5344CB8AC3E}">
        <p14:creationId xmlns:p14="http://schemas.microsoft.com/office/powerpoint/2010/main" val="10385665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endParaRPr lang="en-GB" altLang="en-US" smtClean="0"/>
          </a:p>
        </p:txBody>
      </p:sp>
      <p:sp>
        <p:nvSpPr>
          <p:cNvPr id="1027" name="Text Placeholder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endParaRPr lang="en-GB" altLang="en-US" smtClean="0"/>
          </a:p>
        </p:txBody>
      </p:sp>
      <p:sp>
        <p:nvSpPr>
          <p:cNvPr id="4" name="Date Placeholder 3">
            <a:extLst>
              <a:ext uri="{FF2B5EF4-FFF2-40B4-BE49-F238E27FC236}">
                <a16:creationId xmlns:a16="http://schemas.microsoft.com/office/drawing/2014/main" id="{33C16B41-976B-4C79-8184-78A2E2689699}"/>
              </a:ext>
            </a:extLst>
          </p:cNvPr>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2FB504B1-A84F-403D-AA04-D020A468DF1F}" type="datetimeFigureOut">
              <a:rPr lang="en-GB"/>
              <a:pPr>
                <a:defRPr/>
              </a:pPr>
              <a:t>20/09/2022</a:t>
            </a:fld>
            <a:endParaRPr lang="en-GB"/>
          </a:p>
        </p:txBody>
      </p:sp>
      <p:sp>
        <p:nvSpPr>
          <p:cNvPr id="5" name="Footer Placeholder 4">
            <a:extLst>
              <a:ext uri="{FF2B5EF4-FFF2-40B4-BE49-F238E27FC236}">
                <a16:creationId xmlns:a16="http://schemas.microsoft.com/office/drawing/2014/main" id="{4A521257-295E-45A4-9737-C087B6D63483}"/>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GB"/>
          </a:p>
        </p:txBody>
      </p:sp>
      <p:sp>
        <p:nvSpPr>
          <p:cNvPr id="6" name="Slide Number Placeholder 5">
            <a:extLst>
              <a:ext uri="{FF2B5EF4-FFF2-40B4-BE49-F238E27FC236}">
                <a16:creationId xmlns:a16="http://schemas.microsoft.com/office/drawing/2014/main" id="{55DA38D5-B315-4161-8A22-F4DB9820AD41}"/>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defRPr>
            </a:lvl1pPr>
          </a:lstStyle>
          <a:p>
            <a:pPr>
              <a:defRPr/>
            </a:pPr>
            <a:fld id="{73BFB570-F84B-4D5F-82AA-43E711E562FF}"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27584" y="1916832"/>
            <a:ext cx="7564742" cy="4524315"/>
          </a:xfrm>
          <a:prstGeom prst="rect">
            <a:avLst/>
          </a:prstGeom>
          <a:noFill/>
          <a:ln w="133350">
            <a:solidFill>
              <a:schemeClr val="accent2"/>
            </a:solidFill>
            <a:bevel/>
          </a:ln>
        </p:spPr>
        <p:txBody>
          <a:bodyPr>
            <a:spAutoFit/>
          </a:bodyPr>
          <a:lstStyle/>
          <a:p>
            <a:pPr algn="ctr">
              <a:defRPr/>
            </a:pPr>
            <a:r>
              <a:rPr lang="en-US" sz="9600" b="1" dirty="0">
                <a:ln w="22225">
                  <a:solidFill>
                    <a:schemeClr val="accent2"/>
                  </a:solidFill>
                  <a:prstDash val="solid"/>
                </a:ln>
                <a:solidFill>
                  <a:schemeClr val="accent2">
                    <a:lumMod val="40000"/>
                    <a:lumOff val="60000"/>
                  </a:schemeClr>
                </a:solidFill>
              </a:rPr>
              <a:t>Welcome to Nursery</a:t>
            </a:r>
          </a:p>
          <a:p>
            <a:pPr algn="ctr">
              <a:defRPr/>
            </a:pPr>
            <a:r>
              <a:rPr lang="en-US" sz="9600" b="1" dirty="0" smtClean="0">
                <a:ln w="22225">
                  <a:solidFill>
                    <a:schemeClr val="accent2"/>
                  </a:solidFill>
                  <a:prstDash val="solid"/>
                </a:ln>
                <a:solidFill>
                  <a:schemeClr val="accent2">
                    <a:lumMod val="40000"/>
                    <a:lumOff val="60000"/>
                  </a:schemeClr>
                </a:solidFill>
              </a:rPr>
              <a:t>2022</a:t>
            </a:r>
            <a:endParaRPr lang="en-US" sz="9600" b="1" dirty="0">
              <a:ln w="22225">
                <a:solidFill>
                  <a:schemeClr val="accent2"/>
                </a:solidFill>
                <a:prstDash val="solid"/>
              </a:ln>
              <a:solidFill>
                <a:schemeClr val="accent2">
                  <a:lumMod val="40000"/>
                  <a:lumOff val="60000"/>
                </a:schemeClr>
              </a:solidFill>
            </a:endParaRPr>
          </a:p>
        </p:txBody>
      </p:sp>
      <p:pic>
        <p:nvPicPr>
          <p:cNvPr id="6" name="Picture 5">
            <a:extLst>
              <a:ext uri="{FF2B5EF4-FFF2-40B4-BE49-F238E27FC236}">
                <a16:creationId xmlns:a16="http://schemas.microsoft.com/office/drawing/2014/main" id="{CF800720-E69C-440B-B734-89F28729FC59}"/>
              </a:ext>
            </a:extLst>
          </p:cNvPr>
          <p:cNvPicPr>
            <a:picLocks noChangeAspect="1"/>
          </p:cNvPicPr>
          <p:nvPr/>
        </p:nvPicPr>
        <p:blipFill rotWithShape="1">
          <a:blip r:embed="rId2"/>
          <a:srcRect l="16237" t="12629" r="47230" b="74742"/>
          <a:stretch/>
        </p:blipFill>
        <p:spPr>
          <a:xfrm>
            <a:off x="1547663" y="431818"/>
            <a:ext cx="6032607" cy="1173007"/>
          </a:xfrm>
          <a:prstGeom prst="round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Content Placeholder 2"/>
          <p:cNvSpPr>
            <a:spLocks noGrp="1"/>
          </p:cNvSpPr>
          <p:nvPr>
            <p:ph idx="1"/>
          </p:nvPr>
        </p:nvSpPr>
        <p:spPr>
          <a:xfrm>
            <a:off x="395288" y="333375"/>
            <a:ext cx="8229600" cy="6264275"/>
          </a:xfrm>
        </p:spPr>
        <p:txBody>
          <a:bodyPr/>
          <a:lstStyle/>
          <a:p>
            <a:pPr marL="0" indent="0" algn="ctr">
              <a:spcBef>
                <a:spcPct val="0"/>
              </a:spcBef>
              <a:spcAft>
                <a:spcPts val="1200"/>
              </a:spcAft>
              <a:buFont typeface="Arial" panose="020B0604020202020204" pitchFamily="34" charset="0"/>
              <a:buNone/>
            </a:pPr>
            <a:endParaRPr lang="en-GB" altLang="en-US" sz="2000" smtClean="0">
              <a:solidFill>
                <a:srgbClr val="C00000"/>
              </a:solidFill>
              <a:latin typeface="SassoonPrimaryInfant" pitchFamily="2" charset="0"/>
            </a:endParaRPr>
          </a:p>
          <a:p>
            <a:pPr marL="0" indent="0" algn="ctr">
              <a:spcBef>
                <a:spcPct val="0"/>
              </a:spcBef>
              <a:spcAft>
                <a:spcPts val="1200"/>
              </a:spcAft>
              <a:buFont typeface="Arial" panose="020B0604020202020204" pitchFamily="34" charset="0"/>
              <a:buNone/>
            </a:pPr>
            <a:r>
              <a:rPr lang="en-GB" altLang="en-US" sz="2000" smtClean="0">
                <a:solidFill>
                  <a:srgbClr val="C00000"/>
                </a:solidFill>
                <a:latin typeface="SassoonPrimaryInfant" pitchFamily="2" charset="0"/>
              </a:rPr>
              <a:t>Hello Parents, </a:t>
            </a:r>
          </a:p>
          <a:p>
            <a:pPr marL="0" indent="0" algn="ctr">
              <a:spcBef>
                <a:spcPct val="0"/>
              </a:spcBef>
              <a:spcAft>
                <a:spcPts val="1200"/>
              </a:spcAft>
              <a:buFont typeface="Arial" panose="020B0604020202020204" pitchFamily="34" charset="0"/>
              <a:buNone/>
            </a:pPr>
            <a:r>
              <a:rPr lang="en-GB" altLang="en-US" sz="2000" smtClean="0">
                <a:solidFill>
                  <a:srgbClr val="C00000"/>
                </a:solidFill>
                <a:latin typeface="SassoonPrimaryInfant" pitchFamily="2" charset="0"/>
              </a:rPr>
              <a:t>I would like to warmly welcome you and your child to their Nursery year with us at St Osburg’s Nursery. </a:t>
            </a:r>
          </a:p>
          <a:p>
            <a:pPr marL="0" indent="0" algn="ctr">
              <a:buFont typeface="Arial" panose="020B0604020202020204" pitchFamily="34" charset="0"/>
              <a:buNone/>
            </a:pPr>
            <a:r>
              <a:rPr lang="en-GB" altLang="en-US" sz="2000" smtClean="0">
                <a:solidFill>
                  <a:srgbClr val="C00000"/>
                </a:solidFill>
                <a:latin typeface="SassoonPrimaryInfant" pitchFamily="2" charset="0"/>
              </a:rPr>
              <a:t>Myself and all the Nursery team are really looking forward to working in partnership with you to make your child’s time at our Nursery an exciting and fun-filled journey of discovery and learning. Thank you for choosing our Nursery and giving us this opportunity.</a:t>
            </a:r>
            <a:r>
              <a:rPr lang="en-US" altLang="en-US" sz="2000" smtClean="0">
                <a:solidFill>
                  <a:srgbClr val="C00000"/>
                </a:solidFill>
                <a:latin typeface="SassoonPrimaryInfant" pitchFamily="2" charset="0"/>
              </a:rPr>
              <a:t> </a:t>
            </a:r>
          </a:p>
          <a:p>
            <a:pPr marL="0" indent="0" algn="ctr">
              <a:buFont typeface="Arial" panose="020B0604020202020204" pitchFamily="34" charset="0"/>
              <a:buNone/>
            </a:pPr>
            <a:r>
              <a:rPr lang="en-US" altLang="en-US" sz="2000" smtClean="0">
                <a:solidFill>
                  <a:srgbClr val="C00000"/>
                </a:solidFill>
                <a:latin typeface="SassoonPrimaryInfant" pitchFamily="2" charset="0"/>
              </a:rPr>
              <a:t>We want to make sure that your child feels happy, safe and secure to ensure that they develop positive relationships and memorable experiences this year. </a:t>
            </a:r>
          </a:p>
          <a:p>
            <a:pPr marL="0" indent="0" algn="ctr">
              <a:buFont typeface="Arial" panose="020B0604020202020204" pitchFamily="34" charset="0"/>
              <a:buNone/>
            </a:pPr>
            <a:r>
              <a:rPr lang="en-US" altLang="en-US" sz="2000" smtClean="0">
                <a:solidFill>
                  <a:srgbClr val="C00000"/>
                </a:solidFill>
                <a:latin typeface="SassoonPrimaryInfant" pitchFamily="2" charset="0"/>
              </a:rPr>
              <a:t>Please do not hesitate to contact me with any worries, queries or concerns you may have and I will always be happy to discuss these with you. You can speak to me first thing in the morning as you drop you child off to Nursery or alternatively contact the school office on</a:t>
            </a:r>
          </a:p>
          <a:p>
            <a:pPr marL="0" indent="0" algn="ctr">
              <a:buFont typeface="Arial" panose="020B0604020202020204" pitchFamily="34" charset="0"/>
              <a:buNone/>
            </a:pPr>
            <a:r>
              <a:rPr lang="en-US" altLang="en-US" sz="2000" smtClean="0">
                <a:solidFill>
                  <a:srgbClr val="C00000"/>
                </a:solidFill>
                <a:latin typeface="SassoonPrimaryInfant" pitchFamily="2" charset="0"/>
              </a:rPr>
              <a:t> 024 76227165. </a:t>
            </a:r>
          </a:p>
          <a:p>
            <a:pPr marL="0" indent="0" algn="ctr">
              <a:buFont typeface="Arial" panose="020B0604020202020204" pitchFamily="34" charset="0"/>
              <a:buNone/>
            </a:pPr>
            <a:r>
              <a:rPr lang="en-US" altLang="en-US" sz="2400" smtClean="0">
                <a:solidFill>
                  <a:srgbClr val="C00000"/>
                </a:solidFill>
                <a:latin typeface="SassoonPrimaryInfant" pitchFamily="2" charset="0"/>
              </a:rPr>
              <a:t>Mrs Gee </a:t>
            </a:r>
          </a:p>
          <a:p>
            <a:pPr marL="0" indent="0" algn="ctr">
              <a:buFont typeface="Arial" panose="020B0604020202020204" pitchFamily="34" charset="0"/>
              <a:buNone/>
            </a:pPr>
            <a:r>
              <a:rPr lang="en-US" altLang="en-US" sz="2400" smtClean="0">
                <a:solidFill>
                  <a:srgbClr val="C00000"/>
                </a:solidFill>
                <a:latin typeface="SassoonPrimaryInfant" pitchFamily="2" charset="0"/>
              </a:rPr>
              <a:t>Nursery Teacher</a:t>
            </a:r>
          </a:p>
          <a:p>
            <a:pPr marL="0" indent="0" algn="ctr">
              <a:spcBef>
                <a:spcPct val="0"/>
              </a:spcBef>
              <a:spcAft>
                <a:spcPts val="1200"/>
              </a:spcAft>
              <a:buFont typeface="Arial" panose="020B0604020202020204" pitchFamily="34" charset="0"/>
              <a:buNone/>
            </a:pPr>
            <a:endParaRPr lang="en-GB" altLang="en-US" sz="2800" smtClean="0">
              <a:solidFill>
                <a:srgbClr val="C00000"/>
              </a:solidFill>
              <a:latin typeface="SassoonPrimaryInfant" pitchFamily="2" charset="0"/>
            </a:endParaRPr>
          </a:p>
          <a:p>
            <a:pPr marL="0" indent="0" algn="ctr">
              <a:spcBef>
                <a:spcPct val="0"/>
              </a:spcBef>
              <a:spcAft>
                <a:spcPts val="1200"/>
              </a:spcAft>
              <a:buFont typeface="Arial" panose="020B0604020202020204" pitchFamily="34" charset="0"/>
              <a:buNone/>
            </a:pPr>
            <a:endParaRPr lang="en-GB" altLang="en-US" sz="2800" smtClean="0">
              <a:solidFill>
                <a:srgbClr val="C00000"/>
              </a:solidFill>
              <a:latin typeface="SassoonPrimaryInfant" pitchFamily="2" charset="0"/>
            </a:endParaRPr>
          </a:p>
          <a:p>
            <a:pPr marL="0" indent="0" algn="ctr">
              <a:spcBef>
                <a:spcPct val="0"/>
              </a:spcBef>
              <a:spcAft>
                <a:spcPts val="1200"/>
              </a:spcAft>
              <a:buFont typeface="Arial" panose="020B0604020202020204" pitchFamily="34" charset="0"/>
              <a:buNone/>
            </a:pPr>
            <a:endParaRPr lang="en-GB" altLang="en-US" sz="2800" smtClean="0">
              <a:solidFill>
                <a:srgbClr val="C00000"/>
              </a:solidFill>
              <a:latin typeface="SassoonPrimaryInfant" pitchFamily="2" charset="0"/>
            </a:endParaRPr>
          </a:p>
        </p:txBody>
      </p:sp>
      <p:sp>
        <p:nvSpPr>
          <p:cNvPr id="4099" name="AutoShape 2" descr="File:Waving.png - Wikimedia Commons"/>
          <p:cNvSpPr>
            <a:spLocks noChangeAspect="1" noChangeArrowheads="1"/>
          </p:cNvSpPr>
          <p:nvPr/>
        </p:nvSpPr>
        <p:spPr bwMode="auto">
          <a:xfrm>
            <a:off x="52388" y="-136525"/>
            <a:ext cx="2200275"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GB" altLang="en-US" sz="1800"/>
          </a:p>
        </p:txBody>
      </p:sp>
      <p:pic>
        <p:nvPicPr>
          <p:cNvPr id="4100" name="Picture 1"/>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8850" y="5046663"/>
            <a:ext cx="1166813" cy="1557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Content Placeholder 2"/>
          <p:cNvSpPr>
            <a:spLocks noGrp="1"/>
          </p:cNvSpPr>
          <p:nvPr>
            <p:ph idx="1"/>
          </p:nvPr>
        </p:nvSpPr>
        <p:spPr>
          <a:xfrm>
            <a:off x="395288" y="188913"/>
            <a:ext cx="8229600" cy="6264275"/>
          </a:xfrm>
        </p:spPr>
        <p:txBody>
          <a:bodyPr/>
          <a:lstStyle/>
          <a:p>
            <a:pPr marL="0" indent="0" algn="ctr">
              <a:spcBef>
                <a:spcPct val="0"/>
              </a:spcBef>
              <a:spcAft>
                <a:spcPts val="1200"/>
              </a:spcAft>
              <a:buFont typeface="Arial" panose="020B0604020202020204" pitchFamily="34" charset="0"/>
              <a:buNone/>
              <a:defRPr/>
            </a:pPr>
            <a:r>
              <a:rPr lang="en-GB" altLang="en-US" sz="2000" b="1" u="sng" dirty="0" smtClean="0">
                <a:solidFill>
                  <a:srgbClr val="C00000"/>
                </a:solidFill>
                <a:latin typeface="SassoonPrimaryInfant" pitchFamily="2" charset="0"/>
              </a:rPr>
              <a:t>The Early Years Foundation Stage</a:t>
            </a:r>
          </a:p>
          <a:p>
            <a:pPr algn="ctr" eaLnBrk="1" hangingPunct="1">
              <a:spcBef>
                <a:spcPct val="0"/>
              </a:spcBef>
              <a:buFontTx/>
              <a:buNone/>
              <a:defRPr/>
            </a:pPr>
            <a:r>
              <a:rPr lang="en-GB" altLang="en-US" sz="2000" dirty="0" smtClean="0">
                <a:solidFill>
                  <a:srgbClr val="C00000"/>
                </a:solidFill>
                <a:latin typeface="SassoonPrimaryInfant" pitchFamily="2" charset="0"/>
              </a:rPr>
              <a:t>This power point has been prepared for you to share some key information about your child’s Nursery experience.</a:t>
            </a:r>
            <a:r>
              <a:rPr lang="en-GB" altLang="en-US" sz="2000" dirty="0">
                <a:solidFill>
                  <a:srgbClr val="C00000"/>
                </a:solidFill>
                <a:latin typeface="SassoonPrimaryInfant" pitchFamily="2" charset="0"/>
              </a:rPr>
              <a:t> </a:t>
            </a:r>
            <a:endParaRPr lang="en-GB" altLang="en-US" sz="2000" dirty="0" smtClean="0">
              <a:solidFill>
                <a:srgbClr val="C00000"/>
              </a:solidFill>
              <a:latin typeface="SassoonPrimaryInfant" pitchFamily="2" charset="0"/>
            </a:endParaRPr>
          </a:p>
          <a:p>
            <a:pPr algn="ctr" eaLnBrk="1" hangingPunct="1">
              <a:spcBef>
                <a:spcPct val="0"/>
              </a:spcBef>
              <a:buFontTx/>
              <a:buNone/>
              <a:defRPr/>
            </a:pPr>
            <a:r>
              <a:rPr lang="en-GB" altLang="en-US" sz="2000" dirty="0" smtClean="0">
                <a:solidFill>
                  <a:srgbClr val="C00000"/>
                </a:solidFill>
                <a:latin typeface="SassoonPrimaryInfant" pitchFamily="2" charset="0"/>
              </a:rPr>
              <a:t>Your </a:t>
            </a:r>
            <a:r>
              <a:rPr lang="en-GB" altLang="en-US" sz="2000" dirty="0">
                <a:solidFill>
                  <a:srgbClr val="C00000"/>
                </a:solidFill>
                <a:latin typeface="SassoonPrimaryInfant" pitchFamily="2" charset="0"/>
              </a:rPr>
              <a:t>child’s curriculum has seven areas of learning. </a:t>
            </a:r>
            <a:endParaRPr lang="en-GB" altLang="en-US" sz="2000" dirty="0" smtClean="0">
              <a:solidFill>
                <a:srgbClr val="C00000"/>
              </a:solidFill>
              <a:latin typeface="SassoonPrimaryInfant" pitchFamily="2" charset="0"/>
            </a:endParaRPr>
          </a:p>
          <a:p>
            <a:pPr eaLnBrk="1" hangingPunct="1">
              <a:spcBef>
                <a:spcPct val="0"/>
              </a:spcBef>
              <a:buFontTx/>
              <a:buNone/>
              <a:defRPr/>
            </a:pPr>
            <a:r>
              <a:rPr lang="en-US" altLang="en-US" sz="2000" b="1" dirty="0" smtClean="0">
                <a:solidFill>
                  <a:srgbClr val="C00000"/>
                </a:solidFill>
                <a:latin typeface="SassoonPrimaryInfant" pitchFamily="2" charset="0"/>
              </a:rPr>
              <a:t>Prime Areas – universal core aspects of early child development</a:t>
            </a:r>
            <a:endParaRPr lang="en-GB" altLang="en-US" sz="2000" b="1" dirty="0">
              <a:solidFill>
                <a:srgbClr val="C00000"/>
              </a:solidFill>
              <a:latin typeface="SassoonPrimaryInfant" pitchFamily="2" charset="0"/>
            </a:endParaRPr>
          </a:p>
          <a:p>
            <a:pPr eaLnBrk="1" hangingPunct="1">
              <a:spcBef>
                <a:spcPct val="0"/>
              </a:spcBef>
              <a:defRPr/>
            </a:pPr>
            <a:r>
              <a:rPr lang="en-GB" altLang="en-US" sz="2000" dirty="0">
                <a:solidFill>
                  <a:srgbClr val="C00000"/>
                </a:solidFill>
                <a:latin typeface="SassoonPrimaryInfant" pitchFamily="2" charset="0"/>
              </a:rPr>
              <a:t>Communication and Language </a:t>
            </a:r>
          </a:p>
          <a:p>
            <a:pPr eaLnBrk="1" hangingPunct="1">
              <a:spcBef>
                <a:spcPct val="0"/>
              </a:spcBef>
              <a:defRPr/>
            </a:pPr>
            <a:r>
              <a:rPr lang="en-GB" altLang="en-US" sz="2000" dirty="0">
                <a:solidFill>
                  <a:srgbClr val="C00000"/>
                </a:solidFill>
                <a:latin typeface="SassoonPrimaryInfant" pitchFamily="2" charset="0"/>
              </a:rPr>
              <a:t>Personal, Social, Emotional Development </a:t>
            </a:r>
          </a:p>
          <a:p>
            <a:pPr eaLnBrk="1" hangingPunct="1">
              <a:spcBef>
                <a:spcPct val="0"/>
              </a:spcBef>
              <a:defRPr/>
            </a:pPr>
            <a:r>
              <a:rPr lang="en-GB" altLang="en-US" sz="2000" dirty="0">
                <a:solidFill>
                  <a:srgbClr val="C00000"/>
                </a:solidFill>
                <a:latin typeface="SassoonPrimaryInfant" pitchFamily="2" charset="0"/>
              </a:rPr>
              <a:t>Physical </a:t>
            </a:r>
            <a:r>
              <a:rPr lang="en-GB" altLang="en-US" sz="2000" dirty="0" smtClean="0">
                <a:solidFill>
                  <a:srgbClr val="C00000"/>
                </a:solidFill>
                <a:latin typeface="SassoonPrimaryInfant" pitchFamily="2" charset="0"/>
              </a:rPr>
              <a:t>Development</a:t>
            </a:r>
          </a:p>
          <a:p>
            <a:pPr marL="0" indent="0" eaLnBrk="1" hangingPunct="1">
              <a:spcBef>
                <a:spcPct val="0"/>
              </a:spcBef>
              <a:buFont typeface="Arial" panose="020B0604020202020204" pitchFamily="34" charset="0"/>
              <a:buNone/>
              <a:defRPr/>
            </a:pPr>
            <a:r>
              <a:rPr lang="en-GB" altLang="en-US" sz="2000" b="1" dirty="0" smtClean="0">
                <a:solidFill>
                  <a:srgbClr val="C00000"/>
                </a:solidFill>
                <a:latin typeface="SassoonPrimaryInfant" pitchFamily="2" charset="0"/>
              </a:rPr>
              <a:t>Specific Areas -  essential skills and knowledge that are      underpinned by the prime areas</a:t>
            </a:r>
            <a:endParaRPr lang="en-GB" altLang="en-US" sz="2000" b="1" dirty="0">
              <a:solidFill>
                <a:srgbClr val="C00000"/>
              </a:solidFill>
              <a:latin typeface="SassoonPrimaryInfant" pitchFamily="2" charset="0"/>
            </a:endParaRPr>
          </a:p>
          <a:p>
            <a:pPr eaLnBrk="1" hangingPunct="1">
              <a:spcBef>
                <a:spcPct val="0"/>
              </a:spcBef>
              <a:defRPr/>
            </a:pPr>
            <a:r>
              <a:rPr lang="en-GB" altLang="en-US" sz="2000" dirty="0">
                <a:solidFill>
                  <a:srgbClr val="C00000"/>
                </a:solidFill>
                <a:latin typeface="SassoonPrimaryInfant" pitchFamily="2" charset="0"/>
              </a:rPr>
              <a:t>Literacy</a:t>
            </a:r>
          </a:p>
          <a:p>
            <a:pPr eaLnBrk="1" hangingPunct="1">
              <a:spcBef>
                <a:spcPct val="0"/>
              </a:spcBef>
              <a:defRPr/>
            </a:pPr>
            <a:r>
              <a:rPr lang="en-GB" altLang="en-US" sz="2000" dirty="0">
                <a:solidFill>
                  <a:srgbClr val="C00000"/>
                </a:solidFill>
                <a:latin typeface="SassoonPrimaryInfant" pitchFamily="2" charset="0"/>
              </a:rPr>
              <a:t>Mathematical Development </a:t>
            </a:r>
          </a:p>
          <a:p>
            <a:pPr eaLnBrk="1" hangingPunct="1">
              <a:spcBef>
                <a:spcPct val="0"/>
              </a:spcBef>
              <a:defRPr/>
            </a:pPr>
            <a:r>
              <a:rPr lang="en-GB" altLang="en-US" sz="2000" dirty="0">
                <a:solidFill>
                  <a:srgbClr val="C00000"/>
                </a:solidFill>
                <a:latin typeface="SassoonPrimaryInfant" pitchFamily="2" charset="0"/>
              </a:rPr>
              <a:t>Understanding the World </a:t>
            </a:r>
          </a:p>
          <a:p>
            <a:pPr eaLnBrk="1" hangingPunct="1">
              <a:spcBef>
                <a:spcPct val="0"/>
              </a:spcBef>
              <a:defRPr/>
            </a:pPr>
            <a:r>
              <a:rPr lang="en-GB" altLang="en-US" sz="2000" dirty="0">
                <a:solidFill>
                  <a:srgbClr val="C00000"/>
                </a:solidFill>
                <a:latin typeface="SassoonPrimaryInfant" pitchFamily="2" charset="0"/>
              </a:rPr>
              <a:t>Expressive Arts and Design </a:t>
            </a:r>
          </a:p>
          <a:p>
            <a:pPr marL="0" indent="0" algn="ctr">
              <a:spcBef>
                <a:spcPct val="0"/>
              </a:spcBef>
              <a:spcAft>
                <a:spcPts val="1200"/>
              </a:spcAft>
              <a:buFont typeface="Arial" panose="020B0604020202020204" pitchFamily="34" charset="0"/>
              <a:buNone/>
              <a:defRPr/>
            </a:pPr>
            <a:endParaRPr lang="en-US" altLang="en-US" sz="2000" dirty="0" smtClean="0">
              <a:solidFill>
                <a:srgbClr val="C00000"/>
              </a:solidFill>
              <a:latin typeface="SassoonPrimaryInfant" pitchFamily="2" charset="0"/>
            </a:endParaRPr>
          </a:p>
          <a:p>
            <a:pPr marL="0" indent="0" algn="ctr">
              <a:spcBef>
                <a:spcPct val="0"/>
              </a:spcBef>
              <a:spcAft>
                <a:spcPts val="1200"/>
              </a:spcAft>
              <a:buFont typeface="Arial" panose="020B0604020202020204" pitchFamily="34" charset="0"/>
              <a:buNone/>
              <a:defRPr/>
            </a:pPr>
            <a:r>
              <a:rPr lang="en-US" altLang="en-US" sz="2000" dirty="0" smtClean="0">
                <a:solidFill>
                  <a:srgbClr val="C00000"/>
                </a:solidFill>
                <a:latin typeface="SassoonPrimaryInfant" pitchFamily="2" charset="0"/>
              </a:rPr>
              <a:t>In Nursery, there is a strong focus on the Prime areas of Learning as these lay the foundation for children’s success in all other areas of learning and life. As children develop and move into Reception, there is a greater focus on the Specific areas of learning to ensure children are ready for school in Year 1.</a:t>
            </a:r>
            <a:endParaRPr lang="en-GB" altLang="en-US" sz="2000" dirty="0" smtClean="0">
              <a:solidFill>
                <a:srgbClr val="C00000"/>
              </a:solidFill>
              <a:latin typeface="SassoonPrimaryInfant" pitchFamily="2" charset="0"/>
            </a:endParaRPr>
          </a:p>
          <a:p>
            <a:pPr marL="0" indent="0" algn="ctr">
              <a:spcBef>
                <a:spcPct val="0"/>
              </a:spcBef>
              <a:spcAft>
                <a:spcPts val="1200"/>
              </a:spcAft>
              <a:buFont typeface="Arial" panose="020B0604020202020204" pitchFamily="34" charset="0"/>
              <a:buNone/>
              <a:defRPr/>
            </a:pPr>
            <a:endParaRPr lang="en-GB" altLang="en-US" sz="2000" dirty="0" smtClean="0">
              <a:solidFill>
                <a:srgbClr val="C00000"/>
              </a:solidFill>
              <a:latin typeface="SassoonPrimaryInfant" pitchFamily="2" charset="0"/>
            </a:endParaRPr>
          </a:p>
          <a:p>
            <a:pPr marL="0" indent="0" algn="ctr">
              <a:spcBef>
                <a:spcPct val="0"/>
              </a:spcBef>
              <a:spcAft>
                <a:spcPts val="1200"/>
              </a:spcAft>
              <a:buFont typeface="Arial" panose="020B0604020202020204" pitchFamily="34" charset="0"/>
              <a:buNone/>
              <a:defRPr/>
            </a:pPr>
            <a:r>
              <a:rPr lang="en-GB" altLang="en-US" u="sng" dirty="0" smtClean="0">
                <a:solidFill>
                  <a:srgbClr val="C00000"/>
                </a:solidFill>
                <a:latin typeface="SassoonPrimaryInfant" pitchFamily="2" charset="0"/>
              </a:rPr>
              <a:t> </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57200" y="836613"/>
            <a:ext cx="8229600" cy="720725"/>
          </a:xfrm>
        </p:spPr>
        <p:txBody>
          <a:bodyPr/>
          <a:lstStyle/>
          <a:p>
            <a:pPr>
              <a:spcAft>
                <a:spcPts val="600"/>
              </a:spcAft>
            </a:pPr>
            <a:r>
              <a:rPr lang="en-GB" altLang="en-US" sz="4000" b="1" u="sng" smtClean="0">
                <a:solidFill>
                  <a:srgbClr val="C00000"/>
                </a:solidFill>
                <a:latin typeface="SassoonPrimaryInfant" pitchFamily="2" charset="0"/>
              </a:rPr>
              <a:t>Supporting learning through sharing stories </a:t>
            </a:r>
            <a:br>
              <a:rPr lang="en-GB" altLang="en-US" sz="4000" b="1" u="sng" smtClean="0">
                <a:solidFill>
                  <a:srgbClr val="C00000"/>
                </a:solidFill>
                <a:latin typeface="SassoonPrimaryInfant" pitchFamily="2" charset="0"/>
              </a:rPr>
            </a:br>
            <a:r>
              <a:rPr lang="en-GB" altLang="en-US" sz="4000" b="1" u="sng" smtClean="0">
                <a:solidFill>
                  <a:srgbClr val="C00000"/>
                </a:solidFill>
                <a:latin typeface="SassoonPrimaryInfant" pitchFamily="2" charset="0"/>
              </a:rPr>
              <a:t/>
            </a:r>
            <a:br>
              <a:rPr lang="en-GB" altLang="en-US" sz="4000" b="1" u="sng" smtClean="0">
                <a:solidFill>
                  <a:srgbClr val="C00000"/>
                </a:solidFill>
                <a:latin typeface="SassoonPrimaryInfant" pitchFamily="2" charset="0"/>
              </a:rPr>
            </a:br>
            <a:endParaRPr lang="en-GB" altLang="en-US" sz="2000" smtClean="0">
              <a:solidFill>
                <a:srgbClr val="C00000"/>
              </a:solidFill>
              <a:latin typeface="SassoonPrimaryInfant" pitchFamily="2" charset="0"/>
            </a:endParaRPr>
          </a:p>
        </p:txBody>
      </p:sp>
      <p:sp>
        <p:nvSpPr>
          <p:cNvPr id="6147" name="TextBox 2"/>
          <p:cNvSpPr txBox="1">
            <a:spLocks noChangeArrowheads="1"/>
          </p:cNvSpPr>
          <p:nvPr/>
        </p:nvSpPr>
        <p:spPr bwMode="auto">
          <a:xfrm>
            <a:off x="2681288" y="1655763"/>
            <a:ext cx="6059487"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solidFill>
                  <a:srgbClr val="C00000"/>
                </a:solidFill>
                <a:latin typeface="SassoonPrimaryInfant" pitchFamily="2" charset="0"/>
              </a:rPr>
              <a:t>Key Texts</a:t>
            </a:r>
          </a:p>
          <a:p>
            <a:pPr eaLnBrk="1" hangingPunct="1">
              <a:spcBef>
                <a:spcPct val="0"/>
              </a:spcBef>
              <a:buFontTx/>
              <a:buNone/>
            </a:pPr>
            <a:r>
              <a:rPr lang="en-GB" altLang="en-US" sz="1800">
                <a:solidFill>
                  <a:srgbClr val="C00000"/>
                </a:solidFill>
                <a:latin typeface="SassoonPrimaryInfant" pitchFamily="2" charset="0"/>
              </a:rPr>
              <a:t>In Nursery we share key texts across the year to support our themes and topics. These are displayed on the window by the classroom door. It would be great if you could borrow these from a library or treat your children to one of them for their Birthday or Christmas. </a:t>
            </a:r>
            <a:endParaRPr lang="en-GB" altLang="en-US" sz="1800"/>
          </a:p>
        </p:txBody>
      </p:sp>
      <p:sp>
        <p:nvSpPr>
          <p:cNvPr id="6148" name="TextBox 6"/>
          <p:cNvSpPr txBox="1">
            <a:spLocks noChangeArrowheads="1"/>
          </p:cNvSpPr>
          <p:nvPr/>
        </p:nvSpPr>
        <p:spPr bwMode="auto">
          <a:xfrm>
            <a:off x="2701925" y="5102225"/>
            <a:ext cx="605948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solidFill>
                  <a:srgbClr val="C00000"/>
                </a:solidFill>
                <a:latin typeface="SassoonPrimaryInfant" pitchFamily="2" charset="0"/>
              </a:rPr>
              <a:t>Bedtime Bag</a:t>
            </a:r>
          </a:p>
          <a:p>
            <a:pPr eaLnBrk="1" hangingPunct="1">
              <a:spcBef>
                <a:spcPct val="0"/>
              </a:spcBef>
              <a:buFontTx/>
              <a:buNone/>
            </a:pPr>
            <a:r>
              <a:rPr lang="en-GB" altLang="en-US" sz="1800">
                <a:solidFill>
                  <a:srgbClr val="C00000"/>
                </a:solidFill>
                <a:latin typeface="SassoonPrimaryInfant" pitchFamily="2" charset="0"/>
              </a:rPr>
              <a:t>During the year, the children will all get a chance to have the class Bedtime Bag with a story, cuddly toy, hot chocolate sachet and a biscuit to enjoy with their family at bedtime. Please post the cute pictures onto Tapestry!</a:t>
            </a:r>
            <a:endParaRPr lang="en-GB" altLang="en-US" sz="1800"/>
          </a:p>
        </p:txBody>
      </p:sp>
      <p:sp>
        <p:nvSpPr>
          <p:cNvPr id="6149" name="TextBox 7"/>
          <p:cNvSpPr txBox="1">
            <a:spLocks noChangeArrowheads="1"/>
          </p:cNvSpPr>
          <p:nvPr/>
        </p:nvSpPr>
        <p:spPr bwMode="auto">
          <a:xfrm>
            <a:off x="2701925" y="3506788"/>
            <a:ext cx="6059488"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GB" altLang="en-US" sz="1800">
                <a:solidFill>
                  <a:srgbClr val="C00000"/>
                </a:solidFill>
                <a:latin typeface="SassoonPrimaryInfant" pitchFamily="2" charset="0"/>
              </a:rPr>
              <a:t>Library Books</a:t>
            </a:r>
          </a:p>
          <a:p>
            <a:pPr eaLnBrk="1" hangingPunct="1">
              <a:spcBef>
                <a:spcPct val="0"/>
              </a:spcBef>
              <a:buFontTx/>
              <a:buNone/>
            </a:pPr>
            <a:r>
              <a:rPr lang="en-GB" altLang="en-US" sz="1800">
                <a:solidFill>
                  <a:srgbClr val="C00000"/>
                </a:solidFill>
                <a:latin typeface="SassoonPrimaryInfant" pitchFamily="2" charset="0"/>
              </a:rPr>
              <a:t>Each week we send home a school library book for you to enjoy at home (this will begin in October). You can keep these for up to a week to enjoy with your child. Books are changed by staff when they are placed into the yellow book box. </a:t>
            </a:r>
            <a:endParaRPr lang="en-GB" altLang="en-US" sz="1800"/>
          </a:p>
        </p:txBody>
      </p:sp>
      <p:pic>
        <p:nvPicPr>
          <p:cNvPr id="6150"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27050" y="5053013"/>
            <a:ext cx="1216025" cy="121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458489">
            <a:off x="1798638" y="5768975"/>
            <a:ext cx="515937" cy="862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12" descr="Royalty-free Book Clip Art - Reading Book Clipart No Background, HD Png  Download - kind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3850" y="2484438"/>
            <a:ext cx="2346325"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395288" y="908050"/>
            <a:ext cx="8229600" cy="720725"/>
          </a:xfrm>
        </p:spPr>
        <p:txBody>
          <a:bodyPr/>
          <a:lstStyle/>
          <a:p>
            <a:pPr>
              <a:spcAft>
                <a:spcPts val="600"/>
              </a:spcAft>
            </a:pPr>
            <a:r>
              <a:rPr lang="en-GB" altLang="en-US" sz="4000" b="1" u="sng" smtClean="0">
                <a:solidFill>
                  <a:srgbClr val="C00000"/>
                </a:solidFill>
                <a:latin typeface="SassoonPrimaryInfant" pitchFamily="2" charset="0"/>
              </a:rPr>
              <a:t>Supporting learning through </a:t>
            </a:r>
            <a:br>
              <a:rPr lang="en-GB" altLang="en-US" sz="4000" b="1" u="sng" smtClean="0">
                <a:solidFill>
                  <a:srgbClr val="C00000"/>
                </a:solidFill>
                <a:latin typeface="SassoonPrimaryInfant" pitchFamily="2" charset="0"/>
              </a:rPr>
            </a:br>
            <a:r>
              <a:rPr lang="en-GB" altLang="en-US" sz="4000" b="1" u="sng" smtClean="0">
                <a:solidFill>
                  <a:srgbClr val="C00000"/>
                </a:solidFill>
                <a:latin typeface="SassoonPrimaryInfant" pitchFamily="2" charset="0"/>
              </a:rPr>
              <a:t>talk activities </a:t>
            </a:r>
            <a:br>
              <a:rPr lang="en-GB" altLang="en-US" sz="4000" b="1" u="sng" smtClean="0">
                <a:solidFill>
                  <a:srgbClr val="C00000"/>
                </a:solidFill>
                <a:latin typeface="SassoonPrimaryInfant" pitchFamily="2" charset="0"/>
              </a:rPr>
            </a:br>
            <a:r>
              <a:rPr lang="en-GB" altLang="en-US" sz="4000" b="1" u="sng" smtClean="0">
                <a:solidFill>
                  <a:srgbClr val="C00000"/>
                </a:solidFill>
                <a:latin typeface="SassoonPrimaryInfant" pitchFamily="2" charset="0"/>
              </a:rPr>
              <a:t/>
            </a:r>
            <a:br>
              <a:rPr lang="en-GB" altLang="en-US" sz="4000" b="1" u="sng" smtClean="0">
                <a:solidFill>
                  <a:srgbClr val="C00000"/>
                </a:solidFill>
                <a:latin typeface="SassoonPrimaryInfant" pitchFamily="2" charset="0"/>
              </a:rPr>
            </a:br>
            <a:endParaRPr lang="en-GB" altLang="en-US" sz="2000" smtClean="0">
              <a:solidFill>
                <a:srgbClr val="C00000"/>
              </a:solidFill>
              <a:latin typeface="SassoonPrimaryInfant" pitchFamily="2" charset="0"/>
            </a:endParaRPr>
          </a:p>
        </p:txBody>
      </p:sp>
      <p:sp>
        <p:nvSpPr>
          <p:cNvPr id="8195" name="TextBox 2"/>
          <p:cNvSpPr txBox="1">
            <a:spLocks noChangeArrowheads="1"/>
          </p:cNvSpPr>
          <p:nvPr/>
        </p:nvSpPr>
        <p:spPr bwMode="auto">
          <a:xfrm>
            <a:off x="1162050" y="1663700"/>
            <a:ext cx="6696075"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cs typeface="Arial" panose="020B0604020202020204" pitchFamily="34" charset="0"/>
              </a:defRPr>
            </a:lvl1pPr>
            <a:lvl2pPr marL="742950" indent="-285750">
              <a:defRPr>
                <a:solidFill>
                  <a:schemeClr val="tx1"/>
                </a:solidFill>
                <a:latin typeface="Calibri" panose="020F0502020204030204" pitchFamily="34" charset="0"/>
                <a:cs typeface="Arial" panose="020B0604020202020204" pitchFamily="34" charset="0"/>
              </a:defRPr>
            </a:lvl2pPr>
            <a:lvl3pPr marL="1143000" indent="-228600">
              <a:defRPr>
                <a:solidFill>
                  <a:schemeClr val="tx1"/>
                </a:solidFill>
                <a:latin typeface="Calibri" panose="020F0502020204030204" pitchFamily="34" charset="0"/>
                <a:cs typeface="Arial" panose="020B0604020202020204" pitchFamily="34" charset="0"/>
              </a:defRPr>
            </a:lvl3pPr>
            <a:lvl4pPr marL="1600200" indent="-228600">
              <a:defRPr>
                <a:solidFill>
                  <a:schemeClr val="tx1"/>
                </a:solidFill>
                <a:latin typeface="Calibri" panose="020F0502020204030204" pitchFamily="34" charset="0"/>
                <a:cs typeface="Arial" panose="020B0604020202020204" pitchFamily="34" charset="0"/>
              </a:defRPr>
            </a:lvl4pPr>
            <a:lvl5pPr marL="2057400" indent="-22860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algn="ctr"/>
            <a:r>
              <a:rPr lang="en-US" altLang="en-US">
                <a:solidFill>
                  <a:srgbClr val="C00000"/>
                </a:solidFill>
                <a:latin typeface="SassoonCRInfant" panose="02010503020300020003" pitchFamily="2" charset="0"/>
              </a:rPr>
              <a:t>Teddy Visits</a:t>
            </a:r>
          </a:p>
          <a:p>
            <a:pPr algn="ctr"/>
            <a:r>
              <a:rPr lang="en-US" altLang="en-US">
                <a:solidFill>
                  <a:srgbClr val="C00000"/>
                </a:solidFill>
                <a:latin typeface="SassoonCRInfant" panose="02010503020300020003" pitchFamily="2" charset="0"/>
              </a:rPr>
              <a:t>We have 2 special friends in Nursery who like to visit the children at home. They are called Maddy Monkey and Lenny Lion. During the Each child will get the opportunity to take one of these home to have fun with. Please take photos and put them into the diaries so the children can tell us all about the fun they get up to during their stay with you when they return to Nursery. If you are going somewhere extra exciting or have a special celebration planned, please let us know and we will arrange for you to take one of them with you.   </a:t>
            </a:r>
            <a:endParaRPr lang="en-GB" altLang="en-US">
              <a:solidFill>
                <a:srgbClr val="C00000"/>
              </a:solidFill>
              <a:latin typeface="SassoonCRInfant" panose="02010503020300020003" pitchFamily="2" charset="0"/>
            </a:endParaRPr>
          </a:p>
        </p:txBody>
      </p:sp>
      <p:pic>
        <p:nvPicPr>
          <p:cNvPr id="8196" name="Picture 3" descr="DSCF4347"/>
          <p:cNvPicPr>
            <a:picLocks noChangeAspect="1" noChangeArrowheads="1"/>
          </p:cNvPicPr>
          <p:nvPr/>
        </p:nvPicPr>
        <p:blipFill>
          <a:blip r:embed="rId3">
            <a:extLst>
              <a:ext uri="{28A0092B-C50C-407E-A947-70E740481C1C}">
                <a14:useLocalDpi xmlns:a14="http://schemas.microsoft.com/office/drawing/2010/main" val="0"/>
              </a:ext>
            </a:extLst>
          </a:blip>
          <a:srcRect l="7103" t="-8287" r="-8681" b="8879"/>
          <a:stretch>
            <a:fillRect/>
          </a:stretch>
        </p:blipFill>
        <p:spPr bwMode="auto">
          <a:xfrm>
            <a:off x="2600325" y="4437063"/>
            <a:ext cx="1470025" cy="1916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pic>
        <p:nvPicPr>
          <p:cNvPr id="8197" name="Picture 4" descr="IMG_23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80063" y="4529138"/>
            <a:ext cx="1368425" cy="18240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CCCCCC"/>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US" altLang="en-US" u="sng" smtClean="0">
                <a:solidFill>
                  <a:srgbClr val="C00000"/>
                </a:solidFill>
                <a:latin typeface="SassoonCRInfant" panose="02010503020300020003" pitchFamily="2" charset="0"/>
              </a:rPr>
              <a:t>Home Learning</a:t>
            </a:r>
            <a:endParaRPr lang="en-GB" altLang="en-US" u="sng" smtClean="0">
              <a:solidFill>
                <a:srgbClr val="C00000"/>
              </a:solidFill>
              <a:latin typeface="SassoonCRInfant" panose="02010503020300020003" pitchFamily="2" charset="0"/>
            </a:endParaRPr>
          </a:p>
        </p:txBody>
      </p:sp>
      <p:sp>
        <p:nvSpPr>
          <p:cNvPr id="10243" name="Content Placeholder 2"/>
          <p:cNvSpPr>
            <a:spLocks noGrp="1"/>
          </p:cNvSpPr>
          <p:nvPr>
            <p:ph idx="1"/>
          </p:nvPr>
        </p:nvSpPr>
        <p:spPr>
          <a:xfrm>
            <a:off x="457200" y="1600200"/>
            <a:ext cx="8229600" cy="2260600"/>
          </a:xfrm>
        </p:spPr>
        <p:txBody>
          <a:bodyPr/>
          <a:lstStyle/>
          <a:p>
            <a:pPr marL="0" indent="0" algn="ctr">
              <a:buFont typeface="Arial" panose="020B0604020202020204" pitchFamily="34" charset="0"/>
              <a:buNone/>
            </a:pPr>
            <a:r>
              <a:rPr lang="en-US" altLang="en-US" sz="2800" dirty="0" smtClean="0">
                <a:solidFill>
                  <a:srgbClr val="C00000"/>
                </a:solidFill>
                <a:latin typeface="SassoonCRInfant" panose="02010503020300020003" pitchFamily="2" charset="0"/>
              </a:rPr>
              <a:t>During the year there will be times when home learning resources and activities will be shared with you. These are to be enjoyed at home together and you can share your comments, photographs and ‘Wow’ moments </a:t>
            </a:r>
            <a:r>
              <a:rPr lang="en-US" altLang="en-US" sz="2800" dirty="0" smtClean="0">
                <a:solidFill>
                  <a:srgbClr val="C00000"/>
                </a:solidFill>
                <a:latin typeface="SassoonCRInfant" panose="02010503020300020003" pitchFamily="2" charset="0"/>
              </a:rPr>
              <a:t>by posting these on </a:t>
            </a:r>
            <a:r>
              <a:rPr lang="en-US" altLang="en-US" sz="2800" dirty="0" smtClean="0">
                <a:solidFill>
                  <a:srgbClr val="C00000"/>
                </a:solidFill>
                <a:latin typeface="SassoonCRInfant" panose="02010503020300020003" pitchFamily="2" charset="0"/>
              </a:rPr>
              <a:t>Tapestry. </a:t>
            </a:r>
            <a:endParaRPr lang="en-GB" altLang="en-US" sz="2800" dirty="0" smtClean="0">
              <a:solidFill>
                <a:srgbClr val="C00000"/>
              </a:solidFill>
              <a:latin typeface="SassoonCRInfant" panose="02010503020300020003" pitchFamily="2" charset="0"/>
            </a:endParaRPr>
          </a:p>
        </p:txBody>
      </p:sp>
      <p:pic>
        <p:nvPicPr>
          <p:cNvPr id="10244" name="Picture 2" descr="Autumn Hunt Checklist | Autumn activities for kids, Autumn eyfs activities,  Forest school activitie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1397139">
            <a:off x="5829300" y="4200525"/>
            <a:ext cx="1649413" cy="233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5" name="Picture 8" descr="Printable Sounds Walk Scavenger Hunt Clues for Kids | Scavenger hunt for  kids, General music lessons, Scavenger hun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10351">
            <a:off x="1712913" y="4313238"/>
            <a:ext cx="1733550" cy="2166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r>
              <a:rPr lang="en-GB" altLang="en-US" sz="4000" b="1" u="sng" smtClean="0">
                <a:solidFill>
                  <a:srgbClr val="C00000"/>
                </a:solidFill>
                <a:latin typeface="SassoonPrimaryInfant" pitchFamily="2" charset="0"/>
              </a:rPr>
              <a:t>Reminders </a:t>
            </a:r>
          </a:p>
        </p:txBody>
      </p:sp>
      <p:sp>
        <p:nvSpPr>
          <p:cNvPr id="11267" name="Content Placeholder 2"/>
          <p:cNvSpPr>
            <a:spLocks noGrp="1"/>
          </p:cNvSpPr>
          <p:nvPr>
            <p:ph idx="1"/>
          </p:nvPr>
        </p:nvSpPr>
        <p:spPr>
          <a:xfrm>
            <a:off x="457200" y="2205038"/>
            <a:ext cx="8362950" cy="4176712"/>
          </a:xfrm>
        </p:spPr>
        <p:txBody>
          <a:bodyPr/>
          <a:lstStyle/>
          <a:p>
            <a:pPr eaLnBrk="1" hangingPunct="1">
              <a:spcBef>
                <a:spcPct val="50000"/>
              </a:spcBef>
              <a:buFontTx/>
              <a:buChar char="•"/>
            </a:pPr>
            <a:r>
              <a:rPr lang="en-GB" altLang="en-US" sz="2800" u="sng" dirty="0" smtClean="0">
                <a:solidFill>
                  <a:srgbClr val="C00000"/>
                </a:solidFill>
                <a:latin typeface="SassoonPrimaryInfant" pitchFamily="2" charset="0"/>
              </a:rPr>
              <a:t>Activate your Tapestry account by following the email sent to you and create a password and pin</a:t>
            </a:r>
            <a:r>
              <a:rPr lang="en-GB" altLang="en-US" sz="2800" u="sng" dirty="0" smtClean="0">
                <a:solidFill>
                  <a:srgbClr val="C00000"/>
                </a:solidFill>
                <a:latin typeface="SassoonPrimaryInfant" pitchFamily="2" charset="0"/>
              </a:rPr>
              <a:t>. </a:t>
            </a:r>
            <a:endParaRPr lang="en-GB" altLang="en-US" sz="2800" dirty="0" smtClean="0">
              <a:solidFill>
                <a:srgbClr val="C00000"/>
              </a:solidFill>
              <a:latin typeface="SassoonPrimaryInfant" pitchFamily="2" charset="0"/>
            </a:endParaRPr>
          </a:p>
          <a:p>
            <a:pPr eaLnBrk="1" hangingPunct="1">
              <a:spcBef>
                <a:spcPct val="50000"/>
              </a:spcBef>
              <a:buFontTx/>
              <a:buChar char="•"/>
            </a:pPr>
            <a:r>
              <a:rPr lang="en-GB" altLang="en-US" sz="2800" dirty="0" smtClean="0">
                <a:solidFill>
                  <a:srgbClr val="C00000"/>
                </a:solidFill>
                <a:latin typeface="SassoonPrimaryInfant" pitchFamily="2" charset="0"/>
              </a:rPr>
              <a:t>Please read the newsletter every Friday for updates and school news.</a:t>
            </a:r>
          </a:p>
          <a:p>
            <a:pPr eaLnBrk="1" hangingPunct="1">
              <a:spcBef>
                <a:spcPct val="50000"/>
              </a:spcBef>
              <a:buFontTx/>
              <a:buChar char="•"/>
            </a:pPr>
            <a:r>
              <a:rPr lang="en-GB" altLang="en-US" sz="2800" dirty="0" smtClean="0">
                <a:solidFill>
                  <a:srgbClr val="C00000"/>
                </a:solidFill>
                <a:latin typeface="SassoonPrimaryInfant" pitchFamily="2" charset="0"/>
              </a:rPr>
              <a:t>Please check our school website and Nursery Class Page for news and updates.</a:t>
            </a:r>
          </a:p>
          <a:p>
            <a:pPr eaLnBrk="1" hangingPunct="1">
              <a:spcBef>
                <a:spcPct val="50000"/>
              </a:spcBef>
              <a:buFontTx/>
              <a:buChar char="•"/>
            </a:pPr>
            <a:r>
              <a:rPr lang="en-GB" altLang="en-US" sz="2800" dirty="0" smtClean="0">
                <a:solidFill>
                  <a:srgbClr val="C00000"/>
                </a:solidFill>
                <a:latin typeface="SassoonPrimaryInfant" pitchFamily="2" charset="0"/>
              </a:rPr>
              <a:t>Please follow us on Twitter @</a:t>
            </a:r>
            <a:r>
              <a:rPr lang="en-GB" altLang="en-US" sz="2800" dirty="0" err="1" smtClean="0">
                <a:solidFill>
                  <a:srgbClr val="C00000"/>
                </a:solidFill>
                <a:latin typeface="SassoonPrimaryInfant" pitchFamily="2" charset="0"/>
              </a:rPr>
              <a:t>SaintOsburgs</a:t>
            </a:r>
            <a:endParaRPr lang="en-GB" altLang="en-US" sz="2800" dirty="0" smtClean="0">
              <a:solidFill>
                <a:srgbClr val="C00000"/>
              </a:solidFill>
              <a:latin typeface="SassoonPrimaryInfant" pitchFamily="2" charset="0"/>
            </a:endParaRPr>
          </a:p>
        </p:txBody>
      </p:sp>
      <p:pic>
        <p:nvPicPr>
          <p:cNvPr id="11268" name="Picture 2" descr="http://www.clipartbest.com/cliparts/y9c/zp6/y9czp6yT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88913"/>
            <a:ext cx="1593850" cy="148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361E9F4F95D5724387D864B5214300C9" ma:contentTypeVersion="13" ma:contentTypeDescription="Create a new document." ma:contentTypeScope="" ma:versionID="19347e0e3a28cbb1190526361b896da9">
  <xsd:schema xmlns:xsd="http://www.w3.org/2001/XMLSchema" xmlns:xs="http://www.w3.org/2001/XMLSchema" xmlns:p="http://schemas.microsoft.com/office/2006/metadata/properties" xmlns:ns3="eaa99abe-1a7e-4f1c-a3b6-7d9751c626df" xmlns:ns4="0af51493-2cde-4b65-ba74-a829b5be5982" targetNamespace="http://schemas.microsoft.com/office/2006/metadata/properties" ma:root="true" ma:fieldsID="6f2b2754f78397c6909afaadd6dad91f" ns3:_="" ns4:_="">
    <xsd:import namespace="eaa99abe-1a7e-4f1c-a3b6-7d9751c626df"/>
    <xsd:import namespace="0af51493-2cde-4b65-ba74-a829b5be5982"/>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KeyPoints" minOccurs="0"/>
                <xsd:element ref="ns4:MediaServiceKeyPoints" minOccurs="0"/>
                <xsd:element ref="ns4:MediaServiceDateTaken" minOccurs="0"/>
                <xsd:element ref="ns4:MediaServiceAutoTags" minOccurs="0"/>
                <xsd:element ref="ns4:MediaServiceLocation" minOccurs="0"/>
                <xsd:element ref="ns4:MediaServiceGenerationTime" minOccurs="0"/>
                <xsd:element ref="ns4:MediaServiceEventHashCode" minOccurs="0"/>
                <xsd:element ref="ns4: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aa99abe-1a7e-4f1c-a3b6-7d9751c626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af51493-2cde-4b65-ba74-a829b5be5982"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Tags" ma:index="16" nillable="true" ma:displayName="Tags" ma:internalName="MediaServiceAutoTags"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5F380B8-F083-42A4-9F35-2C12AB93AE86}">
  <ds:schemaRefs>
    <ds:schemaRef ds:uri="http://schemas.microsoft.com/sharepoint/v3/contenttype/forms"/>
  </ds:schemaRefs>
</ds:datastoreItem>
</file>

<file path=customXml/itemProps2.xml><?xml version="1.0" encoding="utf-8"?>
<ds:datastoreItem xmlns:ds="http://schemas.openxmlformats.org/officeDocument/2006/customXml" ds:itemID="{2FEB30DA-A1A0-4EC3-A981-8DFE2C215E63}">
  <ds:schemaRefs>
    <ds:schemaRef ds:uri="eaa99abe-1a7e-4f1c-a3b6-7d9751c626df"/>
    <ds:schemaRef ds:uri="http://schemas.microsoft.com/office/2006/metadata/properties"/>
    <ds:schemaRef ds:uri="http://purl.org/dc/dcmitype/"/>
    <ds:schemaRef ds:uri="http://purl.org/dc/elements/1.1/"/>
    <ds:schemaRef ds:uri="http://www.w3.org/XML/1998/namespace"/>
    <ds:schemaRef ds:uri="http://schemas.microsoft.com/office/2006/documentManagement/types"/>
    <ds:schemaRef ds:uri="http://schemas.microsoft.com/office/infopath/2007/PartnerControls"/>
    <ds:schemaRef ds:uri="http://schemas.openxmlformats.org/package/2006/metadata/core-properties"/>
    <ds:schemaRef ds:uri="0af51493-2cde-4b65-ba74-a829b5be5982"/>
    <ds:schemaRef ds:uri="http://purl.org/dc/terms/"/>
  </ds:schemaRefs>
</ds:datastoreItem>
</file>

<file path=customXml/itemProps3.xml><?xml version="1.0" encoding="utf-8"?>
<ds:datastoreItem xmlns:ds="http://schemas.openxmlformats.org/officeDocument/2006/customXml" ds:itemID="{33F7B03D-4C59-423A-A0E1-EDFA18A0A21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aa99abe-1a7e-4f1c-a3b6-7d9751c626df"/>
    <ds:schemaRef ds:uri="0af51493-2cde-4b65-ba74-a829b5be59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7574</TotalTime>
  <Words>689</Words>
  <Application>Microsoft Office PowerPoint</Application>
  <PresentationFormat>On-screen Show (4:3)</PresentationFormat>
  <Paragraphs>47</Paragraphs>
  <Slides>7</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Calibri</vt:lpstr>
      <vt:lpstr>Arial</vt:lpstr>
      <vt:lpstr>SassoonPrimaryInfant</vt:lpstr>
      <vt:lpstr>SassoonCRInfant</vt:lpstr>
      <vt:lpstr>Office Theme</vt:lpstr>
      <vt:lpstr>PowerPoint Presentation</vt:lpstr>
      <vt:lpstr>PowerPoint Presentation</vt:lpstr>
      <vt:lpstr>PowerPoint Presentation</vt:lpstr>
      <vt:lpstr>Supporting learning through sharing stories   </vt:lpstr>
      <vt:lpstr>Supporting learning through  talk activities   </vt:lpstr>
      <vt:lpstr>Home Learning</vt:lpstr>
      <vt:lpstr>Reminders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Claire</dc:creator>
  <cp:lastModifiedBy>Sarah Gee</cp:lastModifiedBy>
  <cp:revision>71</cp:revision>
  <cp:lastPrinted>2016-09-28T06:45:37Z</cp:lastPrinted>
  <dcterms:created xsi:type="dcterms:W3CDTF">2014-09-27T09:36:32Z</dcterms:created>
  <dcterms:modified xsi:type="dcterms:W3CDTF">2022-09-20T13:19:53Z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0x010100361E9F4F95D5724387D864B5214300C9</vt:lpwstr>
  </property>
</Properties>
</file>