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2" r:id="rId6"/>
    <p:sldId id="263" r:id="rId7"/>
    <p:sldId id="268" r:id="rId8"/>
    <p:sldId id="269" r:id="rId9"/>
    <p:sldId id="270" r:id="rId10"/>
    <p:sldId id="27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3.png"/><Relationship Id="rId12"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2.png"/><Relationship Id="rId11" Type="http://schemas.openxmlformats.org/officeDocument/2006/relationships/image" Target="../media/image10.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 Id="rId1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a:t>
            </a:r>
            <a:endParaRPr lang="en-GB" dirty="0"/>
          </a:p>
        </p:txBody>
      </p:sp>
      <p:pic>
        <p:nvPicPr>
          <p:cNvPr id="4" name="Picture 3"/>
          <p:cNvPicPr>
            <a:picLocks noChangeAspect="1"/>
          </p:cNvPicPr>
          <p:nvPr/>
        </p:nvPicPr>
        <p:blipFill>
          <a:blip r:embed="rId2"/>
          <a:stretch>
            <a:fillRect/>
          </a:stretch>
        </p:blipFill>
        <p:spPr>
          <a:xfrm>
            <a:off x="766354" y="809897"/>
            <a:ext cx="10699407" cy="5883150"/>
          </a:xfrm>
          <a:prstGeom prst="rect">
            <a:avLst/>
          </a:prstGeom>
        </p:spPr>
      </p:pic>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644740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a suspense story</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88352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573538" y="442158"/>
            <a:ext cx="5044923" cy="6109273"/>
          </a:xfrm>
          <a:prstGeom prst="rect">
            <a:avLst/>
          </a:prstGeom>
        </p:spPr>
      </p:pic>
    </p:spTree>
    <p:extLst>
      <p:ext uri="{BB962C8B-B14F-4D97-AF65-F5344CB8AC3E}">
        <p14:creationId xmlns:p14="http://schemas.microsoft.com/office/powerpoint/2010/main" val="2808638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273731" cy="1325563"/>
          </a:xfrm>
        </p:spPr>
        <p:txBody>
          <a:bodyPr/>
          <a:lstStyle/>
          <a:p>
            <a:r>
              <a:rPr lang="en-GB" dirty="0" smtClean="0"/>
              <a:t>Ross McKenzie’s suspense writing</a:t>
            </a:r>
            <a:endParaRPr lang="en-GB" dirty="0"/>
          </a:p>
        </p:txBody>
      </p:sp>
      <p:pic>
        <p:nvPicPr>
          <p:cNvPr id="4" name="Content Placeholder 3"/>
          <p:cNvPicPr>
            <a:picLocks noGrp="1" noChangeAspect="1"/>
          </p:cNvPicPr>
          <p:nvPr>
            <p:ph idx="1"/>
          </p:nvPr>
        </p:nvPicPr>
        <p:blipFill>
          <a:blip r:embed="rId2"/>
          <a:stretch>
            <a:fillRect/>
          </a:stretch>
        </p:blipFill>
        <p:spPr>
          <a:xfrm>
            <a:off x="6256303" y="286748"/>
            <a:ext cx="4383556" cy="6655934"/>
          </a:xfrm>
          <a:prstGeom prst="rect">
            <a:avLst/>
          </a:prstGeom>
        </p:spPr>
      </p:pic>
    </p:spTree>
    <p:extLst>
      <p:ext uri="{BB962C8B-B14F-4D97-AF65-F5344CB8AC3E}">
        <p14:creationId xmlns:p14="http://schemas.microsoft.com/office/powerpoint/2010/main" val="28995794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for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leads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section- what lenses have I used? </a:t>
            </a: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7030A0"/>
                </a:solidFill>
                <a:latin typeface="SassoonPrimaryInfant" pitchFamily="2" charset="0"/>
              </a:rPr>
              <a:t>As I tentatively opened the door, I felt my heart pound in my chest. </a:t>
            </a:r>
            <a:r>
              <a:rPr lang="en-GB" dirty="0" smtClean="0">
                <a:solidFill>
                  <a:srgbClr val="FF0000"/>
                </a:solidFill>
                <a:latin typeface="SassoonPrimaryInfant" pitchFamily="2" charset="0"/>
              </a:rPr>
              <a:t>Could it be heard by everyone? </a:t>
            </a:r>
            <a:r>
              <a:rPr lang="en-GB" dirty="0" smtClean="0">
                <a:solidFill>
                  <a:schemeClr val="accent2">
                    <a:lumMod val="75000"/>
                  </a:schemeClr>
                </a:solidFill>
                <a:latin typeface="SassoonPrimaryInfant" pitchFamily="2" charset="0"/>
              </a:rPr>
              <a:t>A whirlpool of thoughts embraced </a:t>
            </a:r>
            <a:r>
              <a:rPr lang="en-GB" dirty="0" smtClean="0">
                <a:latin typeface="SassoonPrimaryInfant" pitchFamily="2" charset="0"/>
              </a:rPr>
              <a:t>my mind as my eyes tried to </a:t>
            </a:r>
            <a:r>
              <a:rPr lang="en-GB" dirty="0" smtClean="0">
                <a:solidFill>
                  <a:schemeClr val="accent6">
                    <a:lumMod val="75000"/>
                  </a:schemeClr>
                </a:solidFill>
                <a:latin typeface="SassoonPrimaryInfant" pitchFamily="2" charset="0"/>
              </a:rPr>
              <a:t>contemplate</a:t>
            </a:r>
            <a:r>
              <a:rPr lang="en-GB" dirty="0" smtClean="0">
                <a:latin typeface="SassoonPrimaryInfant" pitchFamily="2" charset="0"/>
              </a:rPr>
              <a:t> what was happening before me. </a:t>
            </a:r>
            <a:r>
              <a:rPr lang="en-GB" dirty="0" smtClean="0">
                <a:solidFill>
                  <a:schemeClr val="accent1">
                    <a:lumMod val="75000"/>
                  </a:schemeClr>
                </a:solidFill>
                <a:latin typeface="SassoonPrimaryInfant" pitchFamily="2" charset="0"/>
              </a:rPr>
              <a:t>A sea of perfect ice-blue</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creatures large and small</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possibilities unfolded. </a:t>
            </a:r>
          </a:p>
          <a:p>
            <a:endParaRPr lang="en-GB" dirty="0"/>
          </a:p>
        </p:txBody>
      </p:sp>
      <p:pic>
        <p:nvPicPr>
          <p:cNvPr id="4" name="Picture 3"/>
          <p:cNvPicPr>
            <a:picLocks noChangeAspect="1"/>
          </p:cNvPicPr>
          <p:nvPr/>
        </p:nvPicPr>
        <p:blipFill>
          <a:blip r:embed="rId2"/>
          <a:stretch>
            <a:fillRect/>
          </a:stretch>
        </p:blipFill>
        <p:spPr>
          <a:xfrm>
            <a:off x="479386" y="5533842"/>
            <a:ext cx="469433" cy="475529"/>
          </a:xfrm>
          <a:prstGeom prst="rect">
            <a:avLst/>
          </a:prstGeom>
        </p:spPr>
      </p:pic>
      <p:pic>
        <p:nvPicPr>
          <p:cNvPr id="5" name="Picture 4"/>
          <p:cNvPicPr>
            <a:picLocks noChangeAspect="1"/>
          </p:cNvPicPr>
          <p:nvPr/>
        </p:nvPicPr>
        <p:blipFill>
          <a:blip r:embed="rId3"/>
          <a:stretch>
            <a:fillRect/>
          </a:stretch>
        </p:blipFill>
        <p:spPr>
          <a:xfrm>
            <a:off x="1307633" y="5546035"/>
            <a:ext cx="463336" cy="463336"/>
          </a:xfrm>
          <a:prstGeom prst="rect">
            <a:avLst/>
          </a:prstGeom>
        </p:spPr>
      </p:pic>
      <p:pic>
        <p:nvPicPr>
          <p:cNvPr id="6" name="Picture 5"/>
          <p:cNvPicPr>
            <a:picLocks noChangeAspect="1"/>
          </p:cNvPicPr>
          <p:nvPr/>
        </p:nvPicPr>
        <p:blipFill>
          <a:blip r:embed="rId4"/>
          <a:stretch>
            <a:fillRect/>
          </a:stretch>
        </p:blipFill>
        <p:spPr>
          <a:xfrm>
            <a:off x="2064783" y="5546035"/>
            <a:ext cx="451143" cy="463336"/>
          </a:xfrm>
          <a:prstGeom prst="rect">
            <a:avLst/>
          </a:prstGeom>
        </p:spPr>
      </p:pic>
      <p:pic>
        <p:nvPicPr>
          <p:cNvPr id="7" name="Picture 6"/>
          <p:cNvPicPr>
            <a:picLocks noChangeAspect="1"/>
          </p:cNvPicPr>
          <p:nvPr/>
        </p:nvPicPr>
        <p:blipFill>
          <a:blip r:embed="rId5"/>
          <a:stretch>
            <a:fillRect/>
          </a:stretch>
        </p:blipFill>
        <p:spPr>
          <a:xfrm>
            <a:off x="2926991" y="5546035"/>
            <a:ext cx="451143" cy="463336"/>
          </a:xfrm>
          <a:prstGeom prst="rect">
            <a:avLst/>
          </a:prstGeom>
        </p:spPr>
      </p:pic>
    </p:spTree>
    <p:extLst>
      <p:ext uri="{BB962C8B-B14F-4D97-AF65-F5344CB8AC3E}">
        <p14:creationId xmlns:p14="http://schemas.microsoft.com/office/powerpoint/2010/main" val="3518495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39775" y="-1428841"/>
            <a:ext cx="10515600" cy="1325563"/>
          </a:xfrm>
        </p:spPr>
        <p:txBody>
          <a:bodyPr/>
          <a:lstStyle/>
          <a:p>
            <a:endParaRPr lang="en-GB"/>
          </a:p>
        </p:txBody>
      </p:sp>
      <p:sp>
        <p:nvSpPr>
          <p:cNvPr id="8" name="Text Placeholder 7"/>
          <p:cNvSpPr>
            <a:spLocks noGrp="1"/>
          </p:cNvSpPr>
          <p:nvPr>
            <p:ph type="body" idx="1"/>
          </p:nvPr>
        </p:nvSpPr>
        <p:spPr>
          <a:xfrm>
            <a:off x="839788" y="376986"/>
            <a:ext cx="5157787" cy="823912"/>
          </a:xfrm>
        </p:spPr>
        <p:txBody>
          <a:bodyPr/>
          <a:lstStyle/>
          <a:p>
            <a:r>
              <a:rPr lang="en-GB" dirty="0" smtClean="0"/>
              <a:t>Structure</a:t>
            </a:r>
            <a:endParaRPr lang="en-GB" dirty="0"/>
          </a:p>
        </p:txBody>
      </p:sp>
      <p:sp>
        <p:nvSpPr>
          <p:cNvPr id="9" name="Content Placeholder 8"/>
          <p:cNvSpPr>
            <a:spLocks noGrp="1"/>
          </p:cNvSpPr>
          <p:nvPr>
            <p:ph sz="half" idx="2"/>
          </p:nvPr>
        </p:nvSpPr>
        <p:spPr>
          <a:xfrm>
            <a:off x="839788" y="1445623"/>
            <a:ext cx="5157787" cy="4744040"/>
          </a:xfrm>
        </p:spPr>
        <p:txBody>
          <a:bodyPr/>
          <a:lstStyle/>
          <a:p>
            <a:r>
              <a:rPr lang="en-GB" dirty="0" smtClean="0">
                <a:latin typeface="SassoonPrimaryInfant" pitchFamily="2" charset="0"/>
              </a:rPr>
              <a:t>Your chapter is in 3 distinct sections</a:t>
            </a:r>
          </a:p>
          <a:p>
            <a:r>
              <a:rPr lang="en-GB" dirty="0" smtClean="0">
                <a:latin typeface="SassoonPrimaryInfant" pitchFamily="2" charset="0"/>
              </a:rPr>
              <a:t>Paragraphs- each section can have more than 1 paragraph </a:t>
            </a:r>
          </a:p>
          <a:p>
            <a:pPr marL="0" indent="0">
              <a:buNone/>
            </a:pPr>
            <a:r>
              <a:rPr lang="en-GB" dirty="0" smtClean="0">
                <a:latin typeface="SassoonPrimaryInfant" pitchFamily="2" charset="0"/>
              </a:rPr>
              <a:t>Remember </a:t>
            </a:r>
            <a:r>
              <a:rPr lang="en-GB" dirty="0" err="1" smtClean="0">
                <a:latin typeface="SassoonPrimaryInfant" pitchFamily="2" charset="0"/>
              </a:rPr>
              <a:t>TiPToP</a:t>
            </a:r>
            <a:r>
              <a:rPr lang="en-GB" dirty="0" smtClean="0">
                <a:latin typeface="SassoonPrimaryInfant" pitchFamily="2" charset="0"/>
              </a:rPr>
              <a:t> for paragraphs </a:t>
            </a:r>
            <a:r>
              <a:rPr lang="en-GB" sz="2400" dirty="0" smtClean="0">
                <a:latin typeface="SassoonPrimaryInfant" pitchFamily="2" charset="0"/>
              </a:rPr>
              <a:t>(new paragraph for time, place, topic or person)</a:t>
            </a:r>
          </a:p>
          <a:p>
            <a:r>
              <a:rPr lang="en-GB" dirty="0" smtClean="0">
                <a:latin typeface="SassoonPrimaryInfant" pitchFamily="2" charset="0"/>
              </a:rPr>
              <a:t>Past tense</a:t>
            </a:r>
          </a:p>
          <a:p>
            <a:r>
              <a:rPr lang="en-GB" dirty="0" smtClean="0">
                <a:latin typeface="SassoonPrimaryInfant" pitchFamily="2" charset="0"/>
              </a:rPr>
              <a:t>First person</a:t>
            </a:r>
          </a:p>
          <a:p>
            <a:r>
              <a:rPr lang="en-GB" dirty="0" smtClean="0">
                <a:latin typeface="SassoonPrimaryInfant" pitchFamily="2" charset="0"/>
              </a:rPr>
              <a:t>May include snippets of dialogue</a:t>
            </a:r>
          </a:p>
          <a:p>
            <a:endParaRPr lang="en-GB" dirty="0"/>
          </a:p>
        </p:txBody>
      </p:sp>
      <p:sp>
        <p:nvSpPr>
          <p:cNvPr id="10" name="Text Placeholder 9"/>
          <p:cNvSpPr>
            <a:spLocks noGrp="1"/>
          </p:cNvSpPr>
          <p:nvPr>
            <p:ph type="body" sz="quarter" idx="3"/>
          </p:nvPr>
        </p:nvSpPr>
        <p:spPr>
          <a:xfrm>
            <a:off x="6172200" y="376986"/>
            <a:ext cx="5183188" cy="823912"/>
          </a:xfrm>
        </p:spPr>
        <p:txBody>
          <a:bodyPr/>
          <a:lstStyle/>
          <a:p>
            <a:r>
              <a:rPr lang="en-GB" dirty="0" smtClean="0"/>
              <a:t>Skills</a:t>
            </a:r>
            <a:endParaRPr lang="en-GB" dirty="0"/>
          </a:p>
        </p:txBody>
      </p:sp>
      <p:sp>
        <p:nvSpPr>
          <p:cNvPr id="11" name="Content Placeholder 10"/>
          <p:cNvSpPr>
            <a:spLocks noGrp="1"/>
          </p:cNvSpPr>
          <p:nvPr>
            <p:ph sz="quarter" idx="4"/>
          </p:nvPr>
        </p:nvSpPr>
        <p:spPr>
          <a:xfrm>
            <a:off x="6172200" y="1445623"/>
            <a:ext cx="5183188" cy="4744040"/>
          </a:xfrm>
        </p:spPr>
        <p:txBody>
          <a:bodyPr>
            <a:normAutofit lnSpcReduction="10000"/>
          </a:bodyPr>
          <a:lstStyle/>
          <a:p>
            <a:r>
              <a:rPr lang="en-GB" dirty="0" smtClean="0">
                <a:latin typeface="SassoonPrimaryInfant" pitchFamily="2" charset="0"/>
              </a:rPr>
              <a:t>Detailed description of surroundings</a:t>
            </a:r>
          </a:p>
          <a:p>
            <a:r>
              <a:rPr lang="en-GB" dirty="0" smtClean="0">
                <a:latin typeface="SassoonPrimaryInfant" pitchFamily="2" charset="0"/>
              </a:rPr>
              <a:t>Clues to tantalise the reader</a:t>
            </a:r>
          </a:p>
          <a:p>
            <a:r>
              <a:rPr lang="en-GB" dirty="0" smtClean="0">
                <a:latin typeface="SassoonPrimaryInfant" pitchFamily="2" charset="0"/>
              </a:rPr>
              <a:t>Short sentences</a:t>
            </a:r>
          </a:p>
          <a:p>
            <a:r>
              <a:rPr lang="en-GB" dirty="0" smtClean="0">
                <a:latin typeface="SassoonPrimaryInfant" pitchFamily="2" charset="0"/>
              </a:rPr>
              <a:t>Ellipses</a:t>
            </a:r>
          </a:p>
          <a:p>
            <a:r>
              <a:rPr lang="en-GB" dirty="0" smtClean="0">
                <a:latin typeface="SassoonPrimaryInfant" pitchFamily="2" charset="0"/>
              </a:rPr>
              <a:t>Physical reactions from the character</a:t>
            </a:r>
          </a:p>
          <a:p>
            <a:r>
              <a:rPr lang="en-GB" dirty="0" smtClean="0">
                <a:latin typeface="SassoonPrimaryInfant" pitchFamily="2" charset="0"/>
              </a:rPr>
              <a:t>Exciting synonyms</a:t>
            </a:r>
          </a:p>
          <a:p>
            <a:r>
              <a:rPr lang="en-GB" dirty="0" smtClean="0">
                <a:latin typeface="SassoonPrimaryInfant" pitchFamily="2" charset="0"/>
              </a:rPr>
              <a:t>Similes and metaphors</a:t>
            </a:r>
          </a:p>
          <a:p>
            <a:r>
              <a:rPr lang="en-GB" dirty="0" smtClean="0">
                <a:latin typeface="SassoonPrimaryInfant" pitchFamily="2" charset="0"/>
              </a:rPr>
              <a:t>Onomatopoeia </a:t>
            </a:r>
          </a:p>
          <a:p>
            <a:pPr marL="0" indent="0">
              <a:buNone/>
            </a:pPr>
            <a:endParaRPr lang="en-GB" dirty="0">
              <a:latin typeface="SassoonPrimaryInfant" pitchFamily="2" charset="0"/>
            </a:endParaRPr>
          </a:p>
        </p:txBody>
      </p:sp>
      <p:pic>
        <p:nvPicPr>
          <p:cNvPr id="12" name="Picture 11"/>
          <p:cNvPicPr>
            <a:picLocks noChangeAspect="1"/>
          </p:cNvPicPr>
          <p:nvPr/>
        </p:nvPicPr>
        <p:blipFill>
          <a:blip r:embed="rId2"/>
          <a:stretch>
            <a:fillRect/>
          </a:stretch>
        </p:blipFill>
        <p:spPr>
          <a:xfrm>
            <a:off x="6259658" y="5923120"/>
            <a:ext cx="341406" cy="341406"/>
          </a:xfrm>
          <a:prstGeom prst="rect">
            <a:avLst/>
          </a:prstGeom>
        </p:spPr>
      </p:pic>
      <p:pic>
        <p:nvPicPr>
          <p:cNvPr id="13" name="Picture 12"/>
          <p:cNvPicPr>
            <a:picLocks noChangeAspect="1"/>
          </p:cNvPicPr>
          <p:nvPr/>
        </p:nvPicPr>
        <p:blipFill>
          <a:blip r:embed="rId3"/>
          <a:stretch>
            <a:fillRect/>
          </a:stretch>
        </p:blipFill>
        <p:spPr>
          <a:xfrm>
            <a:off x="6775689" y="5923120"/>
            <a:ext cx="347502" cy="380580"/>
          </a:xfrm>
          <a:prstGeom prst="rect">
            <a:avLst/>
          </a:prstGeom>
        </p:spPr>
      </p:pic>
      <p:pic>
        <p:nvPicPr>
          <p:cNvPr id="14" name="Picture 13"/>
          <p:cNvPicPr>
            <a:picLocks noChangeAspect="1"/>
          </p:cNvPicPr>
          <p:nvPr/>
        </p:nvPicPr>
        <p:blipFill>
          <a:blip r:embed="rId4"/>
          <a:stretch>
            <a:fillRect/>
          </a:stretch>
        </p:blipFill>
        <p:spPr>
          <a:xfrm>
            <a:off x="7297816" y="5923120"/>
            <a:ext cx="347502" cy="341406"/>
          </a:xfrm>
          <a:prstGeom prst="rect">
            <a:avLst/>
          </a:prstGeom>
        </p:spPr>
      </p:pic>
      <p:pic>
        <p:nvPicPr>
          <p:cNvPr id="15" name="Picture 14"/>
          <p:cNvPicPr>
            <a:picLocks noChangeAspect="1"/>
          </p:cNvPicPr>
          <p:nvPr/>
        </p:nvPicPr>
        <p:blipFill>
          <a:blip r:embed="rId5"/>
          <a:stretch>
            <a:fillRect/>
          </a:stretch>
        </p:blipFill>
        <p:spPr>
          <a:xfrm>
            <a:off x="7751949" y="5875645"/>
            <a:ext cx="469433" cy="475529"/>
          </a:xfrm>
          <a:prstGeom prst="rect">
            <a:avLst/>
          </a:prstGeom>
        </p:spPr>
      </p:pic>
      <p:pic>
        <p:nvPicPr>
          <p:cNvPr id="16" name="Picture 15"/>
          <p:cNvPicPr>
            <a:picLocks noChangeAspect="1"/>
          </p:cNvPicPr>
          <p:nvPr/>
        </p:nvPicPr>
        <p:blipFill>
          <a:blip r:embed="rId6"/>
          <a:stretch>
            <a:fillRect/>
          </a:stretch>
        </p:blipFill>
        <p:spPr>
          <a:xfrm>
            <a:off x="8274076" y="5871046"/>
            <a:ext cx="463336" cy="463336"/>
          </a:xfrm>
          <a:prstGeom prst="rect">
            <a:avLst/>
          </a:prstGeom>
        </p:spPr>
      </p:pic>
      <p:pic>
        <p:nvPicPr>
          <p:cNvPr id="17" name="Picture 16"/>
          <p:cNvPicPr>
            <a:picLocks noChangeAspect="1"/>
          </p:cNvPicPr>
          <p:nvPr/>
        </p:nvPicPr>
        <p:blipFill>
          <a:blip r:embed="rId7"/>
          <a:stretch>
            <a:fillRect/>
          </a:stretch>
        </p:blipFill>
        <p:spPr>
          <a:xfrm>
            <a:off x="8790106" y="5887838"/>
            <a:ext cx="451143" cy="463336"/>
          </a:xfrm>
          <a:prstGeom prst="rect">
            <a:avLst/>
          </a:prstGeom>
        </p:spPr>
      </p:pic>
      <p:pic>
        <p:nvPicPr>
          <p:cNvPr id="18" name="Picture 17"/>
          <p:cNvPicPr>
            <a:picLocks noChangeAspect="1"/>
          </p:cNvPicPr>
          <p:nvPr/>
        </p:nvPicPr>
        <p:blipFill>
          <a:blip r:embed="rId8"/>
          <a:stretch>
            <a:fillRect/>
          </a:stretch>
        </p:blipFill>
        <p:spPr>
          <a:xfrm>
            <a:off x="9349988" y="5862155"/>
            <a:ext cx="451143" cy="463336"/>
          </a:xfrm>
          <a:prstGeom prst="rect">
            <a:avLst/>
          </a:prstGeom>
        </p:spPr>
      </p:pic>
      <p:pic>
        <p:nvPicPr>
          <p:cNvPr id="19" name="Picture 18"/>
          <p:cNvPicPr>
            <a:picLocks noChangeAspect="1"/>
          </p:cNvPicPr>
          <p:nvPr/>
        </p:nvPicPr>
        <p:blipFill>
          <a:blip r:embed="rId9"/>
          <a:stretch>
            <a:fillRect/>
          </a:stretch>
        </p:blipFill>
        <p:spPr>
          <a:xfrm>
            <a:off x="335307" y="2055223"/>
            <a:ext cx="359695" cy="359695"/>
          </a:xfrm>
          <a:prstGeom prst="rect">
            <a:avLst/>
          </a:prstGeom>
        </p:spPr>
      </p:pic>
      <p:pic>
        <p:nvPicPr>
          <p:cNvPr id="20" name="Picture 19"/>
          <p:cNvPicPr>
            <a:picLocks noChangeAspect="1"/>
          </p:cNvPicPr>
          <p:nvPr/>
        </p:nvPicPr>
        <p:blipFill>
          <a:blip r:embed="rId10"/>
          <a:stretch>
            <a:fillRect/>
          </a:stretch>
        </p:blipFill>
        <p:spPr>
          <a:xfrm>
            <a:off x="181604" y="1445623"/>
            <a:ext cx="570872" cy="359695"/>
          </a:xfrm>
          <a:prstGeom prst="rect">
            <a:avLst/>
          </a:prstGeom>
        </p:spPr>
      </p:pic>
      <p:pic>
        <p:nvPicPr>
          <p:cNvPr id="21" name="Picture 20"/>
          <p:cNvPicPr>
            <a:picLocks noChangeAspect="1"/>
          </p:cNvPicPr>
          <p:nvPr/>
        </p:nvPicPr>
        <p:blipFill>
          <a:blip r:embed="rId11"/>
          <a:stretch>
            <a:fillRect/>
          </a:stretch>
        </p:blipFill>
        <p:spPr>
          <a:xfrm>
            <a:off x="373983" y="4970401"/>
            <a:ext cx="365792" cy="365792"/>
          </a:xfrm>
          <a:prstGeom prst="rect">
            <a:avLst/>
          </a:prstGeom>
        </p:spPr>
      </p:pic>
      <p:pic>
        <p:nvPicPr>
          <p:cNvPr id="22" name="Picture 21"/>
          <p:cNvPicPr>
            <a:picLocks noChangeAspect="1"/>
          </p:cNvPicPr>
          <p:nvPr/>
        </p:nvPicPr>
        <p:blipFill>
          <a:blip r:embed="rId12"/>
          <a:stretch>
            <a:fillRect/>
          </a:stretch>
        </p:blipFill>
        <p:spPr>
          <a:xfrm>
            <a:off x="373983" y="4177905"/>
            <a:ext cx="359695" cy="365792"/>
          </a:xfrm>
          <a:prstGeom prst="rect">
            <a:avLst/>
          </a:prstGeom>
        </p:spPr>
      </p:pic>
      <p:pic>
        <p:nvPicPr>
          <p:cNvPr id="23" name="Picture 22"/>
          <p:cNvPicPr>
            <a:picLocks noChangeAspect="1"/>
          </p:cNvPicPr>
          <p:nvPr/>
        </p:nvPicPr>
        <p:blipFill>
          <a:blip r:embed="rId13"/>
          <a:stretch>
            <a:fillRect/>
          </a:stretch>
        </p:blipFill>
        <p:spPr>
          <a:xfrm>
            <a:off x="346834" y="2738579"/>
            <a:ext cx="371888" cy="371888"/>
          </a:xfrm>
          <a:prstGeom prst="rect">
            <a:avLst/>
          </a:prstGeom>
        </p:spPr>
      </p:pic>
      <p:pic>
        <p:nvPicPr>
          <p:cNvPr id="24" name="Picture 23"/>
          <p:cNvPicPr>
            <a:picLocks noChangeAspect="1"/>
          </p:cNvPicPr>
          <p:nvPr/>
        </p:nvPicPr>
        <p:blipFill>
          <a:blip r:embed="rId14"/>
          <a:stretch>
            <a:fillRect/>
          </a:stretch>
        </p:blipFill>
        <p:spPr>
          <a:xfrm>
            <a:off x="404465" y="3434128"/>
            <a:ext cx="329213" cy="329213"/>
          </a:xfrm>
          <a:prstGeom prst="rect">
            <a:avLst/>
          </a:prstGeom>
        </p:spPr>
      </p:pic>
    </p:spTree>
    <p:extLst>
      <p:ext uri="{BB962C8B-B14F-4D97-AF65-F5344CB8AC3E}">
        <p14:creationId xmlns:p14="http://schemas.microsoft.com/office/powerpoint/2010/main" val="3355154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8" name="Content Placeholder 7"/>
          <p:cNvSpPr>
            <a:spLocks noGrp="1"/>
          </p:cNvSpPr>
          <p:nvPr>
            <p:ph idx="1"/>
          </p:nvPr>
        </p:nvSpPr>
        <p:spPr/>
        <p:txBody>
          <a:bodyPr>
            <a:normAutofit lnSpcReduction="10000"/>
          </a:bodyPr>
          <a:lstStyle/>
          <a:p>
            <a:pPr marL="0" indent="0">
              <a:buNone/>
            </a:pPr>
            <a:r>
              <a:rPr lang="en-GB" dirty="0" smtClean="0"/>
              <a:t>Without warning, I felt a magnetic pull towards an object twinkling just out  of sight. Was it a trick of the imagination? Nervously, I approached. I began to tremble. It was all too much. My head was swimming. In a heart-stopping moment, a plethora of colour enveloped me. Sapphire blue, strawberry pink, emerald green. My mind was bamboozled by the awesome beauty; dazzling colours swam around me. My imagination was bursting with endless thoughts. Was this good or was this bad? </a:t>
            </a:r>
          </a:p>
          <a:p>
            <a:pPr marL="0" indent="0">
              <a:buNone/>
            </a:pPr>
            <a:endParaRPr lang="en-GB" dirty="0"/>
          </a:p>
          <a:p>
            <a:pPr marL="0" indent="0">
              <a:buNone/>
            </a:pPr>
            <a:r>
              <a:rPr lang="en-GB" dirty="0" smtClean="0"/>
              <a:t>From the shadows, a huge silhouette loomed over me… what could it be? Was I a threat? Would they devour me? I didn’t want to hang around to find out. I had to save myself… What a Wonder this was!</a:t>
            </a:r>
            <a:endParaRPr lang="en-GB" dirty="0"/>
          </a:p>
        </p:txBody>
      </p:sp>
    </p:spTree>
    <p:extLst>
      <p:ext uri="{BB962C8B-B14F-4D97-AF65-F5344CB8AC3E}">
        <p14:creationId xmlns:p14="http://schemas.microsoft.com/office/powerpoint/2010/main" val="449991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3204</TotalTime>
  <Words>596</Words>
  <Application>Microsoft Office PowerPoint</Application>
  <PresentationFormat>Widescreen</PresentationFormat>
  <Paragraphs>53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SassoonPrimaryInfant</vt:lpstr>
      <vt:lpstr>Office Theme</vt:lpstr>
      <vt:lpstr>English</vt:lpstr>
      <vt:lpstr>LO: To describe my room in the book of Wonders. The Book of Wonders</vt:lpstr>
      <vt:lpstr>Planning a suspense story</vt:lpstr>
      <vt:lpstr>PowerPoint Presentation</vt:lpstr>
      <vt:lpstr>Ross McKenzie’s suspense writing</vt:lpstr>
      <vt:lpstr>My Plan (with the focus for each area)</vt:lpstr>
      <vt:lpstr>PowerPoint Presentation</vt:lpstr>
      <vt:lpstr>First section- what lenses have I used? </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20</cp:revision>
  <dcterms:created xsi:type="dcterms:W3CDTF">2020-11-23T08:59:20Z</dcterms:created>
  <dcterms:modified xsi:type="dcterms:W3CDTF">2020-11-26T11:10:26Z</dcterms:modified>
</cp:coreProperties>
</file>