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271" r:id="rId6"/>
    <p:sldId id="410" r:id="rId7"/>
    <p:sldId id="411" r:id="rId8"/>
    <p:sldId id="412" r:id="rId9"/>
    <p:sldId id="413" r:id="rId10"/>
    <p:sldId id="420" r:id="rId11"/>
    <p:sldId id="414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690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24C-4CDC-BCC5-086316EF13B3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24C-4CDC-BCC5-086316EF13B3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24C-4CDC-BCC5-086316EF13B3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24C-4CDC-BCC5-086316EF13B3}"/>
              </c:ext>
            </c:extLst>
          </c:dPt>
          <c:dPt>
            <c:idx val="4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24C-4CDC-BCC5-086316EF13B3}"/>
              </c:ext>
            </c:extLst>
          </c:dPt>
          <c:dPt>
            <c:idx val="5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24C-4CDC-BCC5-086316EF13B3}"/>
              </c:ext>
            </c:extLst>
          </c:dPt>
          <c:dPt>
            <c:idx val="6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24C-4CDC-BCC5-086316EF13B3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24C-4CDC-BCC5-086316EF13B3}"/>
              </c:ext>
            </c:extLst>
          </c:dPt>
          <c:dPt>
            <c:idx val="8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24C-4CDC-BCC5-086316EF13B3}"/>
              </c:ext>
            </c:extLst>
          </c:dPt>
          <c:dPt>
            <c:idx val="9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024C-4CDC-BCC5-086316EF13B3}"/>
              </c:ext>
            </c:extLst>
          </c:dPt>
          <c:cat>
            <c:strRef>
              <c:f>Sheet1!$A$2:$A$11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24C-4CDC-BCC5-086316EF13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248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8788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741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471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500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172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772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279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472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0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10.png"/><Relationship Id="rId5" Type="http://schemas.openxmlformats.org/officeDocument/2006/relationships/image" Target="../media/image22.png"/><Relationship Id="rId10" Type="http://schemas.openxmlformats.org/officeDocument/2006/relationships/image" Target="../media/image9.png"/><Relationship Id="rId4" Type="http://schemas.openxmlformats.org/officeDocument/2006/relationships/image" Target="../media/image21.png"/><Relationship Id="rId9" Type="http://schemas.openxmlformats.org/officeDocument/2006/relationships/image" Target="../media/image8.png"/><Relationship Id="rId1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0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Decimals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850979" y="1351128"/>
            <a:ext cx="4446860" cy="1576729"/>
          </a:xfrm>
          <a:prstGeom prst="wedgeRoundRectCallout">
            <a:avLst>
              <a:gd name="adj1" fmla="val -54623"/>
              <a:gd name="adj2" fmla="val 66417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more decimal places a number has, the smaller the number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is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23" y="2335608"/>
            <a:ext cx="1653689" cy="12037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7" y="6034392"/>
            <a:ext cx="872391" cy="8509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7" y="5192196"/>
            <a:ext cx="872391" cy="8509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7" y="4423722"/>
            <a:ext cx="872391" cy="8509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8" y="3525507"/>
            <a:ext cx="872391" cy="8509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9" y="2759068"/>
            <a:ext cx="872391" cy="85090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14630"/>
              </p:ext>
            </p:extLst>
          </p:nvPr>
        </p:nvGraphicFramePr>
        <p:xfrm>
          <a:off x="10067497" y="474218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13505232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07" y="1972036"/>
            <a:ext cx="863381" cy="84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 that 3.24 can be written as 2 ones, 13 tenths and 4 hundredths.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 </a:t>
            </a: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1200" dirty="0">
                <a:solidFill>
                  <a:prstClr val="black"/>
                </a:solidFill>
                <a:latin typeface="Gill Sans MT" panose="020B0502020104020203" pitchFamily="34" charset="0"/>
              </a:rPr>
              <a:t> 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partition 3.24 starting with 2 ones?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partition 3.24 starting with 1 one?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about exchanging between columns.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2" y="6034392"/>
            <a:ext cx="872391" cy="8509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2" y="5192196"/>
            <a:ext cx="872391" cy="8509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2" y="4423722"/>
            <a:ext cx="872391" cy="850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3" y="3525507"/>
            <a:ext cx="872391" cy="8509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4" y="2759068"/>
            <a:ext cx="872391" cy="850904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490999"/>
              </p:ext>
            </p:extLst>
          </p:nvPr>
        </p:nvGraphicFramePr>
        <p:xfrm>
          <a:off x="10225730" y="474218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13662392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07" y="1972036"/>
            <a:ext cx="863381" cy="84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are thinking of four different numbers.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3.454 	      4.445 	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4.345		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3.54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four hundredths.”</a:t>
            </a: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the same amount of ones, tenths and hundredths.”</a:t>
            </a: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less ones that tenths and hundredths.”</a:t>
            </a: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2 decimal places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.”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Match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number to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correct child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618718" y="2320455"/>
            <a:ext cx="1099675" cy="46333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632366" y="1474725"/>
            <a:ext cx="1099675" cy="46333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44021" y="1474724"/>
            <a:ext cx="1099675" cy="46333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342564" y="2320454"/>
            <a:ext cx="1099675" cy="46333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0107627" y="2444480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77163"/>
              </p:ext>
            </p:extLst>
          </p:nvPr>
        </p:nvGraphicFramePr>
        <p:xfrm>
          <a:off x="10107627" y="426059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Thousands</a:t>
                      </a:r>
                      <a:endParaRPr lang="en-GB" dirty="0"/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14705392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 cards 0-9 create a number with up to 3 decimal places e.g. 3.451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Cover the number using counters on your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5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Explore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when you multiply your number by 10, then 100, then 1,000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patterns do you notice?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309" y="2156640"/>
            <a:ext cx="5166258" cy="292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5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11" y="2238526"/>
            <a:ext cx="6800254" cy="384837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8799927" y="2238526"/>
            <a:ext cx="368490" cy="36849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335748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67200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98652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0104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61556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93009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24462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55914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7367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04295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951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thinking.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59" y="1577510"/>
            <a:ext cx="1773804" cy="249535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4353231" y="1400407"/>
            <a:ext cx="3638550" cy="1410817"/>
          </a:xfrm>
          <a:prstGeom prst="wedgeRoundRectCallout">
            <a:avLst>
              <a:gd name="adj1" fmla="val -49066"/>
              <a:gd name="adj2" fmla="val 76928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you multiply by 100, you should add two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zeros.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following rules, how many ways can you make 70?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Use a number from column A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Use an operation from column B.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Use number from column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986333"/>
                  </p:ext>
                </p:extLst>
              </p:nvPr>
            </p:nvGraphicFramePr>
            <p:xfrm>
              <a:off x="994349" y="3258995"/>
              <a:ext cx="7475385" cy="31089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709333">
                      <a:extLst>
                        <a:ext uri="{9D8B030D-6E8A-4147-A177-3AD203B41FA5}">
                          <a16:colId xmlns:a16="http://schemas.microsoft.com/office/drawing/2014/main" val="2371795215"/>
                        </a:ext>
                      </a:extLst>
                    </a:gridCol>
                    <a:gridCol w="1031670">
                      <a:extLst>
                        <a:ext uri="{9D8B030D-6E8A-4147-A177-3AD203B41FA5}">
                          <a16:colId xmlns:a16="http://schemas.microsoft.com/office/drawing/2014/main" val="837545452"/>
                        </a:ext>
                      </a:extLst>
                    </a:gridCol>
                    <a:gridCol w="1023582">
                      <a:extLst>
                        <a:ext uri="{9D8B030D-6E8A-4147-A177-3AD203B41FA5}">
                          <a16:colId xmlns:a16="http://schemas.microsoft.com/office/drawing/2014/main" val="1000399403"/>
                        </a:ext>
                      </a:extLst>
                    </a:gridCol>
                    <a:gridCol w="2710800">
                      <a:extLst>
                        <a:ext uri="{9D8B030D-6E8A-4147-A177-3AD203B41FA5}">
                          <a16:colId xmlns:a16="http://schemas.microsoft.com/office/drawing/2014/main" val="3348555234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A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B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C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8915639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rowSpan="5"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rowSpan="5"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122681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621639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388481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1933899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12898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986333"/>
                  </p:ext>
                </p:extLst>
              </p:nvPr>
            </p:nvGraphicFramePr>
            <p:xfrm>
              <a:off x="994349" y="3258995"/>
              <a:ext cx="7475385" cy="31089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709333">
                      <a:extLst>
                        <a:ext uri="{9D8B030D-6E8A-4147-A177-3AD203B41FA5}">
                          <a16:colId xmlns:a16="http://schemas.microsoft.com/office/drawing/2014/main" val="2371795215"/>
                        </a:ext>
                      </a:extLst>
                    </a:gridCol>
                    <a:gridCol w="1031670">
                      <a:extLst>
                        <a:ext uri="{9D8B030D-6E8A-4147-A177-3AD203B41FA5}">
                          <a16:colId xmlns:a16="http://schemas.microsoft.com/office/drawing/2014/main" val="837545452"/>
                        </a:ext>
                      </a:extLst>
                    </a:gridCol>
                    <a:gridCol w="1023582">
                      <a:extLst>
                        <a:ext uri="{9D8B030D-6E8A-4147-A177-3AD203B41FA5}">
                          <a16:colId xmlns:a16="http://schemas.microsoft.com/office/drawing/2014/main" val="1000399403"/>
                        </a:ext>
                      </a:extLst>
                    </a:gridCol>
                    <a:gridCol w="2710800">
                      <a:extLst>
                        <a:ext uri="{9D8B030D-6E8A-4147-A177-3AD203B41FA5}">
                          <a16:colId xmlns:a16="http://schemas.microsoft.com/office/drawing/2014/main" val="3348555234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A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B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C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89156396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rowSpan="5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63905" t="-22300" r="-363905" b="-6573"/>
                          </a:stretch>
                        </a:blipFill>
                      </a:tcPr>
                    </a:tc>
                    <a:tc rowSpan="5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66071" t="-22300" r="-266071" b="-65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122681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6216392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388481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19338993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12898242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 path from 6 to 0.06?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cannot make diagonal moves.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way?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63231133"/>
                  </p:ext>
                </p:extLst>
              </p:nvPr>
            </p:nvGraphicFramePr>
            <p:xfrm>
              <a:off x="2432438" y="1839454"/>
              <a:ext cx="5184000" cy="3888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96000">
                      <a:extLst>
                        <a:ext uri="{9D8B030D-6E8A-4147-A177-3AD203B41FA5}">
                          <a16:colId xmlns:a16="http://schemas.microsoft.com/office/drawing/2014/main" val="2098109459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59655537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29028085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2746914910"/>
                        </a:ext>
                      </a:extLst>
                    </a:gridCol>
                  </a:tblGrid>
                  <a:tr h="97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44485993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82806871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56799443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0.06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972245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63231133"/>
                  </p:ext>
                </p:extLst>
              </p:nvPr>
            </p:nvGraphicFramePr>
            <p:xfrm>
              <a:off x="2432438" y="1839454"/>
              <a:ext cx="5184000" cy="3888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96000">
                      <a:extLst>
                        <a:ext uri="{9D8B030D-6E8A-4147-A177-3AD203B41FA5}">
                          <a16:colId xmlns:a16="http://schemas.microsoft.com/office/drawing/2014/main" val="2098109459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59655537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29028085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2746914910"/>
                        </a:ext>
                      </a:extLst>
                    </a:gridCol>
                  </a:tblGrid>
                  <a:tr h="97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625" r="-200469" b="-3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625" r="-101415" b="-3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469" t="-625" r="-939" b="-3006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44485993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939" t="-100625" r="-300469" b="-2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100625" r="-200469" b="-2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100625" r="-101415" b="-2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469" t="-100625" r="-939" b="-2006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2806871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939" t="-201887" r="-300469" b="-1018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201887" r="-200469" b="-1018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201887" r="-101415" b="-1018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469" t="-201887" r="-939" b="-1018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6799443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939" t="-300000" r="-300469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300000" r="-200469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300000" r="-101415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0.06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972245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083" y="2603681"/>
            <a:ext cx="1739363" cy="2441213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3633412" y="1411941"/>
            <a:ext cx="4719018" cy="1875657"/>
          </a:xfrm>
          <a:prstGeom prst="wedgeRoundRectCallout">
            <a:avLst>
              <a:gd name="adj1" fmla="val -50950"/>
              <a:gd name="adj2" fmla="val 88809"/>
              <a:gd name="adj3" fmla="val 16667"/>
            </a:avLst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you divide by 10, 100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1,000 you just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take away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zeros or move the decimal point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87" y="2868200"/>
            <a:ext cx="1579880" cy="2229668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865605" y="1213488"/>
            <a:ext cx="4705188" cy="2395182"/>
          </a:xfrm>
          <a:prstGeom prst="wedgeRoundRectCallout">
            <a:avLst>
              <a:gd name="adj1" fmla="val -55731"/>
              <a:gd name="adj2" fmla="val 67204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When you multiply a number with 2 decimal places by an integer, the answer will always have more than 2 decimal places.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Fill in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blanks.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4120" y="1551847"/>
            <a:ext cx="545910" cy="63567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3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24438" y="1551847"/>
            <a:ext cx="545910" cy="63567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41861" y="1551847"/>
            <a:ext cx="545910" cy="63567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5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1861" y="2329731"/>
            <a:ext cx="545910" cy="635675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4120" y="3233436"/>
            <a:ext cx="545910" cy="6356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4438" y="3233436"/>
            <a:ext cx="545910" cy="6356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3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1861" y="3233436"/>
            <a:ext cx="545910" cy="6356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4120" y="3973098"/>
            <a:ext cx="545910" cy="63567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4438" y="3973098"/>
            <a:ext cx="545910" cy="63567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41861" y="3973098"/>
            <a:ext cx="545910" cy="63567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0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4120" y="4712760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24438" y="4712760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0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41861" y="4712760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54120" y="5615150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24438" y="5615150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41861" y="5615150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36697" y="4711273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1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36697" y="5613663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00030" y="1113315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00030" y="2797271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04384" y="3513311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01487" y="4275895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88551" y="5185398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02397" y="2329731"/>
                <a:ext cx="545910" cy="635675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 anchor="ctr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397" y="2329731"/>
                <a:ext cx="545910" cy="635675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Connector 33"/>
          <p:cNvCxnSpPr/>
          <p:nvPr/>
        </p:nvCxnSpPr>
        <p:spPr>
          <a:xfrm flipH="1">
            <a:off x="3302397" y="3098042"/>
            <a:ext cx="2885374" cy="0"/>
          </a:xfrm>
          <a:prstGeom prst="line">
            <a:avLst/>
          </a:prstGeom>
          <a:ln w="349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302397" y="5493106"/>
            <a:ext cx="2885374" cy="0"/>
          </a:xfrm>
          <a:prstGeom prst="line">
            <a:avLst/>
          </a:prstGeom>
          <a:ln w="349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5679257"/>
            <a:ext cx="980555" cy="9564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4789821"/>
            <a:ext cx="980555" cy="9564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900385"/>
            <a:ext cx="980555" cy="9564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010949"/>
            <a:ext cx="980555" cy="9564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2121512"/>
            <a:ext cx="980555" cy="9564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1232075"/>
            <a:ext cx="980555" cy="956403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661244"/>
              </p:ext>
            </p:extLst>
          </p:nvPr>
        </p:nvGraphicFramePr>
        <p:xfrm>
          <a:off x="11011542" y="476075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4" name="Oval 43"/>
          <p:cNvSpPr/>
          <p:nvPr/>
        </p:nvSpPr>
        <p:spPr>
          <a:xfrm>
            <a:off x="14433925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Chocolate eggs can be bought in packs of 1, 6 or 8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cheapest way for Dexter to buy 25 chocolate eggs?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34" y="2322973"/>
            <a:ext cx="686709" cy="501529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738656" y="2758673"/>
            <a:ext cx="28762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 chocolate egg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52p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285" y="3317733"/>
            <a:ext cx="686709" cy="50152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360" y="3317733"/>
            <a:ext cx="686709" cy="50152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77" y="3317733"/>
            <a:ext cx="686709" cy="50152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285" y="3779464"/>
            <a:ext cx="686709" cy="50152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360" y="3779464"/>
            <a:ext cx="686709" cy="50152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77" y="3779464"/>
            <a:ext cx="686709" cy="501529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892935" y="4219504"/>
            <a:ext cx="31592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chocolate eggs £2.85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740" y="4617890"/>
            <a:ext cx="686709" cy="50152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815" y="4617890"/>
            <a:ext cx="686709" cy="50152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732" y="4617890"/>
            <a:ext cx="686709" cy="50152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740" y="5079621"/>
            <a:ext cx="686709" cy="50152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815" y="5079621"/>
            <a:ext cx="686709" cy="50152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732" y="5079621"/>
            <a:ext cx="686709" cy="50152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284" y="4617890"/>
            <a:ext cx="686709" cy="50152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284" y="5079621"/>
            <a:ext cx="686709" cy="501529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738654" y="5519715"/>
            <a:ext cx="2888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 chocolate eggs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1738656" y="2282029"/>
            <a:ext cx="2866797" cy="1430752"/>
          </a:xfrm>
          <a:prstGeom prst="roundRect">
            <a:avLst/>
          </a:prstGeom>
          <a:noFill/>
          <a:ln w="25400">
            <a:solidFill>
              <a:srgbClr val="FF66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946676" y="3262657"/>
            <a:ext cx="2982675" cy="1910954"/>
          </a:xfrm>
          <a:prstGeom prst="roundRect">
            <a:avLst/>
          </a:prstGeom>
          <a:noFill/>
          <a:ln w="25400">
            <a:solidFill>
              <a:srgbClr val="FF66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1738654" y="4515574"/>
            <a:ext cx="2888429" cy="1900384"/>
          </a:xfrm>
          <a:prstGeom prst="roundRect">
            <a:avLst/>
          </a:prstGeom>
          <a:noFill/>
          <a:ln w="25400">
            <a:solidFill>
              <a:srgbClr val="FF66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using the counters to answer 3.27 divided by 3, this is what Tommy did: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what Tommy has done? Explain why.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3383236" y="4166335"/>
            <a:ext cx="5563542" cy="1909832"/>
          </a:xfrm>
          <a:prstGeom prst="wedgeRoundRectCallout">
            <a:avLst>
              <a:gd name="adj1" fmla="val -56897"/>
              <a:gd name="adj2" fmla="val 27896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I only had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2 counters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in the tenths column, so I moved one of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hundredths so each column could be grouped in 3s.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42" y="5003417"/>
            <a:ext cx="1505998" cy="10962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33" y="1681450"/>
            <a:ext cx="4413441" cy="214283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87" y="3002027"/>
            <a:ext cx="427673" cy="41714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2" y="3002027"/>
            <a:ext cx="427673" cy="41714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1" y="3375150"/>
            <a:ext cx="427673" cy="41714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2" y="2267238"/>
            <a:ext cx="427673" cy="41714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87" y="2634633"/>
            <a:ext cx="427674" cy="4196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1" y="2633366"/>
            <a:ext cx="427674" cy="41967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87" y="2267238"/>
            <a:ext cx="427674" cy="41967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957" y="2306723"/>
            <a:ext cx="434974" cy="42684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422" y="2306723"/>
            <a:ext cx="434974" cy="42684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156" y="2297876"/>
            <a:ext cx="443992" cy="43568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40" y="2679210"/>
            <a:ext cx="443992" cy="43568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40" y="2297876"/>
            <a:ext cx="443992" cy="43568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604" y="3369600"/>
            <a:ext cx="427673" cy="417141"/>
          </a:xfrm>
          <a:prstGeom prst="rect">
            <a:avLst/>
          </a:prstGeom>
        </p:spPr>
      </p:pic>
      <p:sp>
        <p:nvSpPr>
          <p:cNvPr id="62" name="Curved Up Arrow 61"/>
          <p:cNvSpPr/>
          <p:nvPr/>
        </p:nvSpPr>
        <p:spPr>
          <a:xfrm flipH="1">
            <a:off x="5201254" y="3768574"/>
            <a:ext cx="1265513" cy="325191"/>
          </a:xfrm>
          <a:prstGeom prst="curvedUp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5679257"/>
            <a:ext cx="980555" cy="9564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4789821"/>
            <a:ext cx="980555" cy="9564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900385"/>
            <a:ext cx="980555" cy="956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010949"/>
            <a:ext cx="980555" cy="9564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2121512"/>
            <a:ext cx="980555" cy="9564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1232075"/>
            <a:ext cx="980555" cy="9564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42638"/>
            <a:ext cx="980555" cy="956403"/>
          </a:xfrm>
          <a:prstGeom prst="rect">
            <a:avLst/>
          </a:prstGeom>
        </p:spPr>
      </p:pic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71336"/>
              </p:ext>
            </p:extLst>
          </p:nvPr>
        </p:nvGraphicFramePr>
        <p:xfrm>
          <a:off x="11011542" y="476075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4" name="Oval 63"/>
          <p:cNvSpPr/>
          <p:nvPr/>
        </p:nvSpPr>
        <p:spPr>
          <a:xfrm>
            <a:off x="14433925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7636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 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40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A </a:t>
                </a:r>
              </a:p>
              <a:p>
                <a:pPr lvl="0" algn="ctr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 = C + 2</a:t>
                </a:r>
              </a:p>
              <a:p>
                <a:pPr lvl="0">
                  <a:defRPr/>
                </a:pPr>
                <a:endParaRPr lang="en-GB" sz="2800" b="1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clues to complete the division.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763642"/>
              </a:xfrm>
              <a:prstGeom prst="rect">
                <a:avLst/>
              </a:prstGeom>
              <a:blipFill>
                <a:blip r:embed="rId3"/>
                <a:stretch>
                  <a:fillRect l="-1590" b="-41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479214" y="748190"/>
            <a:ext cx="3012751" cy="1710998"/>
          </a:xfrm>
          <a:prstGeom prst="roundRect">
            <a:avLst/>
          </a:prstGeom>
          <a:solidFill>
            <a:schemeClr val="accent6">
              <a:alpha val="12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67680" y="516278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5560" y="516278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7105" y="5154740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5560" y="395534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97105" y="3932594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98138" y="516278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91965" y="3895677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85661" y="5115356"/>
            <a:ext cx="367173" cy="4319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90715" y="5117791"/>
            <a:ext cx="367173" cy="4319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3479214" y="4995081"/>
            <a:ext cx="0" cy="1074917"/>
          </a:xfrm>
          <a:prstGeom prst="line">
            <a:avLst/>
          </a:prstGeom>
          <a:ln w="508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479215" y="5024016"/>
            <a:ext cx="3958815" cy="0"/>
          </a:xfrm>
          <a:prstGeom prst="line">
            <a:avLst/>
          </a:prstGeom>
          <a:ln w="508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4536269" y="4568945"/>
            <a:ext cx="294341" cy="29434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536269" y="5783698"/>
            <a:ext cx="294341" cy="29434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division sentence can be completed using the digits below. </a:t>
            </a: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776753" y="3140712"/>
                <a:ext cx="5671214" cy="3170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. 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0.26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12 .     </a:t>
                </a:r>
                <a14:m>
                  <m:oMath xmlns:m="http://schemas.openxmlformats.org/officeDocument/2006/math">
                    <m:r>
                      <a:rPr lang="en-GB" sz="400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/>
                      </a:rPr>
                      <m:t>  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4.2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4 .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1.07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6753" y="3140712"/>
                <a:ext cx="5671214" cy="3170099"/>
              </a:xfrm>
              <a:prstGeom prst="rect">
                <a:avLst/>
              </a:prstGeom>
              <a:blipFill>
                <a:blip r:embed="rId3"/>
                <a:stretch>
                  <a:fillRect l="-3871" t="-3462" b="-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ctangle 38"/>
          <p:cNvSpPr/>
          <p:nvPr/>
        </p:nvSpPr>
        <p:spPr>
          <a:xfrm>
            <a:off x="4994842" y="3193096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873652" y="4404933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41335" y="5554681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490516" y="5572642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6764" y="4404933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057860" y="3193096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039690" y="2016265"/>
            <a:ext cx="589698" cy="76265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717675" y="2016265"/>
            <a:ext cx="589698" cy="76265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395660" y="2016265"/>
            <a:ext cx="589698" cy="762655"/>
          </a:xfrm>
          <a:prstGeom prst="roundRect">
            <a:avLst/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73645" y="2016265"/>
            <a:ext cx="589698" cy="76265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51630" y="2016265"/>
            <a:ext cx="589698" cy="762655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29613" y="2022151"/>
            <a:ext cx="589698" cy="762655"/>
          </a:xfrm>
          <a:prstGeom prst="roundRect">
            <a:avLst/>
          </a:prstGeom>
          <a:solidFill>
            <a:srgbClr val="C00000">
              <a:alpha val="20000"/>
            </a:srgbClr>
          </a:solidFill>
          <a:ln w="25400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and Rosie are both calculating the answer to 147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says,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do you agree with?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681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907383" y="1934600"/>
            <a:ext cx="3098843" cy="1177346"/>
          </a:xfrm>
          <a:prstGeom prst="wedgeRoundRectCallout">
            <a:avLst>
              <a:gd name="adj1" fmla="val -57059"/>
              <a:gd name="adj2" fmla="val 65451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is 36 remainder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07382" y="3928799"/>
            <a:ext cx="3098843" cy="1029645"/>
          </a:xfrm>
          <a:prstGeom prst="wedgeRoundRectCallout">
            <a:avLst>
              <a:gd name="adj1" fmla="val -58401"/>
              <a:gd name="adj2" fmla="val 66538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is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36.75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92" y="2901584"/>
            <a:ext cx="1125468" cy="8246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419" y="4086335"/>
            <a:ext cx="1280706" cy="180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5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Odd one out.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B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D </a:t>
                </a: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F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   0.2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is the odd one out and why?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86309"/>
              </a:xfrm>
              <a:prstGeom prst="rect">
                <a:avLst/>
              </a:prstGeom>
              <a:blipFill>
                <a:blip r:embed="rId3"/>
                <a:stretch>
                  <a:fillRect l="-2725" t="-17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54" y="1442567"/>
            <a:ext cx="602392" cy="5875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54" y="1945614"/>
            <a:ext cx="602392" cy="5875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995" y="1945614"/>
            <a:ext cx="602392" cy="587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536" y="1945614"/>
            <a:ext cx="602392" cy="5875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018" y="1442567"/>
            <a:ext cx="602392" cy="5875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81" y="1442567"/>
            <a:ext cx="602392" cy="5875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642164"/>
              </p:ext>
            </p:extLst>
          </p:nvPr>
        </p:nvGraphicFramePr>
        <p:xfrm>
          <a:off x="5793653" y="1661592"/>
          <a:ext cx="2014880" cy="728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976">
                  <a:extLst>
                    <a:ext uri="{9D8B030D-6E8A-4147-A177-3AD203B41FA5}">
                      <a16:colId xmlns:a16="http://schemas.microsoft.com/office/drawing/2014/main" val="389530390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484633258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745949471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30800920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680761512"/>
                    </a:ext>
                  </a:extLst>
                </a:gridCol>
              </a:tblGrid>
              <a:tr h="72897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>
                    <a:solidFill>
                      <a:srgbClr val="CAD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>
                    <a:solidFill>
                      <a:srgbClr val="CAD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>
                    <a:solidFill>
                      <a:srgbClr val="CAD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/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/>
                </a:tc>
                <a:extLst>
                  <a:ext uri="{0D108BD9-81ED-4DB2-BD59-A6C34878D82A}">
                    <a16:rowId xmlns:a16="http://schemas.microsoft.com/office/drawing/2014/main" val="1785699147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433" y="2784842"/>
            <a:ext cx="553199" cy="5395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690" y="2809492"/>
            <a:ext cx="553199" cy="5395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175" y="3336025"/>
            <a:ext cx="553199" cy="539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005" y="3606417"/>
            <a:ext cx="553199" cy="5395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393" y="2736061"/>
            <a:ext cx="553199" cy="5395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709" y="3147383"/>
            <a:ext cx="553199" cy="539574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6093906" y="4489574"/>
            <a:ext cx="1494251" cy="601041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graphicFrame>
        <p:nvGraphicFramePr>
          <p:cNvPr id="29" name="Chart 28"/>
          <p:cNvGraphicFramePr/>
          <p:nvPr>
            <p:extLst>
              <p:ext uri="{D42A27DB-BD31-4B8C-83A1-F6EECF244321}">
                <p14:modId xmlns:p14="http://schemas.microsoft.com/office/powerpoint/2010/main" val="2648586300"/>
              </p:ext>
            </p:extLst>
          </p:nvPr>
        </p:nvGraphicFramePr>
        <p:xfrm>
          <a:off x="1209612" y="4206381"/>
          <a:ext cx="2453125" cy="16311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72" r="1"/>
          <a:stretch/>
        </p:blipFill>
        <p:spPr>
          <a:xfrm>
            <a:off x="5809397" y="3046609"/>
            <a:ext cx="3419158" cy="98004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670759" y="3589408"/>
            <a:ext cx="33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7761641" y="2720736"/>
            <a:ext cx="8842" cy="5720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013717" y="3589408"/>
            <a:ext cx="556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0.1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51379" y="3589408"/>
            <a:ext cx="6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997273" y="3589408"/>
            <a:ext cx="571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0.3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464238" y="3589408"/>
            <a:ext cx="6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0.4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970860" y="3589408"/>
            <a:ext cx="6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850" y="918761"/>
            <a:ext cx="9144000" cy="1457969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0271680" y="495445"/>
            <a:ext cx="496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Bariol Regular" panose="02000506040000020003" pitchFamily="2" charset="0"/>
              </a:rPr>
              <a:t>0</a:t>
            </a:r>
            <a:endParaRPr lang="en-GB" sz="2800" b="1" dirty="0">
              <a:latin typeface="Bariol Regular" panose="02000506040000020003" pitchFamily="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7488558" y="495445"/>
            <a:ext cx="496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Bariol Regular" panose="02000506040000020003" pitchFamily="2" charset="0"/>
              </a:rPr>
              <a:t>1</a:t>
            </a:r>
            <a:endParaRPr lang="en-GB" sz="2800" b="1" dirty="0">
              <a:latin typeface="Bariol Regular" panose="02000506040000020003" pitchFamily="2" charset="0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14123712" y="404892"/>
            <a:ext cx="0" cy="847764"/>
          </a:xfrm>
          <a:prstGeom prst="straightConnector1">
            <a:avLst/>
          </a:prstGeom>
          <a:ln w="1143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681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742196" y="2084882"/>
                <a:ext cx="4306644" cy="1068064"/>
              </a:xfrm>
              <a:prstGeom prst="wedgeRoundRectCallout">
                <a:avLst>
                  <a:gd name="adj1" fmla="val -48115"/>
                  <a:gd name="adj2" fmla="val 102390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5400">
                <a:solidFill>
                  <a:srgbClr val="FF0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0.84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84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2196" y="2084882"/>
                <a:ext cx="4306644" cy="1068064"/>
              </a:xfrm>
              <a:prstGeom prst="wedgeRoundRectCallout">
                <a:avLst>
                  <a:gd name="adj1" fmla="val -48115"/>
                  <a:gd name="adj2" fmla="val 102390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70" y="2931091"/>
            <a:ext cx="1321726" cy="178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24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says,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590744" y="3706099"/>
            <a:ext cx="4355087" cy="1377382"/>
          </a:xfrm>
          <a:prstGeom prst="wedgeRoundRectCallout">
            <a:avLst>
              <a:gd name="adj1" fmla="val -64140"/>
              <a:gd name="adj2" fmla="val 27914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decimal 0.42 can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be read as ‘forty-two  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hundredths’. 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747443" y="1581226"/>
            <a:ext cx="4089459" cy="1377382"/>
          </a:xfrm>
          <a:prstGeom prst="wedgeRoundRectCallout">
            <a:avLst>
              <a:gd name="adj1" fmla="val 60739"/>
              <a:gd name="adj2" fmla="val 29140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decimal 0.42 can be read as ‘four tenths and two hundredths’.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383" y="4193382"/>
            <a:ext cx="1400361" cy="10127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183" y="1949824"/>
            <a:ext cx="1512889" cy="111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2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089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0.3 is bigger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08919"/>
              </a:xfrm>
              <a:prstGeom prst="rect">
                <a:avLst/>
              </a:prstGeom>
              <a:blipFill>
                <a:blip r:embed="rId3"/>
                <a:stretch>
                  <a:fillRect l="-2725" t="-4206" b="-56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3211971" y="1647329"/>
            <a:ext cx="3381825" cy="988295"/>
          </a:xfrm>
          <a:prstGeom prst="roundRect">
            <a:avLst/>
          </a:prstGeom>
          <a:solidFill>
            <a:schemeClr val="accent6">
              <a:alpha val="21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496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and Whitney are converting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30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into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decimal.</a:t>
                </a: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doubles the numerator and denominator, then divides by 10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divides both the numerator and the denominator by 5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Both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get the answer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0.06</a:t>
                </a:r>
              </a:p>
              <a:p>
                <a:pPr lvl="0">
                  <a:defRPr/>
                </a:pPr>
                <a:r>
                  <a:rPr lang="en-GB" sz="12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would you use to work out each of the following?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125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40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350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you have used a certain method.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3916"/>
              </a:xfrm>
              <a:prstGeom prst="rect">
                <a:avLst/>
              </a:prstGeom>
              <a:blipFill>
                <a:blip r:embed="rId3"/>
                <a:stretch>
                  <a:fillRect l="-1590" r="-1817" b="-19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04133" y="5154600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46770" y="5154600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89407" y="5154599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32045" y="5154599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34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521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and Tommy have both attempted to 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into a decimal.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is 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52197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652" y="2183772"/>
            <a:ext cx="1356850" cy="19119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346276" y="1791167"/>
                <a:ext cx="3283084" cy="1247345"/>
              </a:xfrm>
              <a:prstGeom prst="wedgeRoundRectCallout">
                <a:avLst>
                  <a:gd name="adj1" fmla="val -56801"/>
                  <a:gd name="adj2" fmla="val 84816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5400">
                <a:solidFill>
                  <a:srgbClr val="FF0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 converted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into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0.25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6276" y="1791167"/>
                <a:ext cx="3283084" cy="1247345"/>
              </a:xfrm>
              <a:prstGeom prst="wedgeRoundRectCallout">
                <a:avLst>
                  <a:gd name="adj1" fmla="val -56801"/>
                  <a:gd name="adj2" fmla="val 84816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874535" y="3844109"/>
                <a:ext cx="3283084" cy="1247345"/>
              </a:xfrm>
              <a:prstGeom prst="wedgeRoundRectCallout">
                <a:avLst>
                  <a:gd name="adj1" fmla="val 57510"/>
                  <a:gd name="adj2" fmla="val 84816"/>
                  <a:gd name="adj3" fmla="val 16667"/>
                </a:avLst>
              </a:prstGeom>
              <a:solidFill>
                <a:srgbClr val="FFC000">
                  <a:alpha val="20000"/>
                </a:srgbClr>
              </a:solidFill>
              <a:ln w="25400">
                <a:solidFill>
                  <a:srgbClr val="FFC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 converted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into 4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535" y="3844109"/>
                <a:ext cx="3283084" cy="1247345"/>
              </a:xfrm>
              <a:prstGeom prst="wedgeRoundRectCallout">
                <a:avLst>
                  <a:gd name="adj1" fmla="val 57510"/>
                  <a:gd name="adj2" fmla="val 84816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347" y="4738238"/>
            <a:ext cx="1315288" cy="109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8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shares 6 bananas between some friends.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friend gets 0.75 of a banana.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friends does he share the bananas with?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your method.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491" y="1868092"/>
            <a:ext cx="1322947" cy="13229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328" y="1816175"/>
            <a:ext cx="1322947" cy="13229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766" y="283469"/>
            <a:ext cx="1222571" cy="13349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2039" y="316975"/>
            <a:ext cx="1071507" cy="13033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859" y="326359"/>
            <a:ext cx="1071507" cy="13033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6527" y="1670375"/>
            <a:ext cx="1071507" cy="13033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020" y="1682342"/>
            <a:ext cx="1071507" cy="13033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513" y="1682342"/>
            <a:ext cx="1071507" cy="13033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440" y="3073901"/>
            <a:ext cx="997731" cy="113825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7703" y="3152946"/>
            <a:ext cx="888824" cy="9801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0263" y="3047709"/>
            <a:ext cx="1004757" cy="11277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58" y="4212157"/>
            <a:ext cx="1097985" cy="162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4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2006/documentManagement/typ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1829</TotalTime>
  <Words>675</Words>
  <Application>Microsoft Office PowerPoint</Application>
  <PresentationFormat>A4 Paper (210x297 mm)</PresentationFormat>
  <Paragraphs>409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72</cp:revision>
  <dcterms:created xsi:type="dcterms:W3CDTF">2019-02-04T08:17:32Z</dcterms:created>
  <dcterms:modified xsi:type="dcterms:W3CDTF">2019-11-11T15:57:44Z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