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  <p:sldMasterId id="2147483677" r:id="rId5"/>
  </p:sldMasterIdLst>
  <p:notesMasterIdLst>
    <p:notesMasterId r:id="rId22"/>
  </p:notesMasterIdLst>
  <p:sldIdLst>
    <p:sldId id="271" r:id="rId6"/>
    <p:sldId id="410" r:id="rId7"/>
    <p:sldId id="411" r:id="rId8"/>
    <p:sldId id="412" r:id="rId9"/>
    <p:sldId id="413" r:id="rId10"/>
    <p:sldId id="414" r:id="rId11"/>
    <p:sldId id="425" r:id="rId12"/>
    <p:sldId id="415" r:id="rId13"/>
    <p:sldId id="416" r:id="rId14"/>
    <p:sldId id="417" r:id="rId15"/>
    <p:sldId id="418" r:id="rId16"/>
    <p:sldId id="419" r:id="rId17"/>
    <p:sldId id="421" r:id="rId18"/>
    <p:sldId id="422" r:id="rId19"/>
    <p:sldId id="423" r:id="rId20"/>
    <p:sldId id="424" r:id="rId21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409" userDrawn="1">
          <p15:clr>
            <a:srgbClr val="A4A3A4"/>
          </p15:clr>
        </p15:guide>
        <p15:guide id="2" pos="3165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84489" autoAdjust="0"/>
  </p:normalViewPr>
  <p:slideViewPr>
    <p:cSldViewPr snapToGrid="0" showGuides="1">
      <p:cViewPr varScale="1">
        <p:scale>
          <a:sx n="88" d="100"/>
          <a:sy n="88" d="100"/>
        </p:scale>
        <p:origin x="1123" y="62"/>
      </p:cViewPr>
      <p:guideLst>
        <p:guide orient="horz" pos="2409"/>
        <p:guide pos="3165"/>
      </p:guideLst>
    </p:cSldViewPr>
  </p:slideViewPr>
  <p:outlineViewPr>
    <p:cViewPr>
      <p:scale>
        <a:sx n="33" d="100"/>
        <a:sy n="33" d="100"/>
      </p:scale>
      <p:origin x="0" y="-1386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presProps" Target="presProp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8311AF-8457-4785-B190-D31CD4FDE7A1}" type="datetimeFigureOut">
              <a:rPr lang="en-GB" smtClean="0"/>
              <a:t>11/03/2021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41FB06-1D9B-4317-BE37-4218AB7856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60555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53216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768758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30087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417880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897293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579174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059544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414497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970734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810932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39352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833850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79929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429287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62705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4617" y="104674"/>
            <a:ext cx="958007" cy="958007"/>
          </a:xfrm>
          <a:prstGeom prst="rect">
            <a:avLst/>
          </a:prstGeom>
        </p:spPr>
      </p:pic>
      <p:sp>
        <p:nvSpPr>
          <p:cNvPr id="4" name="TextBox 3"/>
          <p:cNvSpPr txBox="1"/>
          <p:nvPr userDrawn="1"/>
        </p:nvSpPr>
        <p:spPr>
          <a:xfrm>
            <a:off x="8046053" y="6520171"/>
            <a:ext cx="247513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/>
              <a:t>© White</a:t>
            </a:r>
            <a:r>
              <a:rPr lang="en-GB" sz="1200" baseline="0" dirty="0" smtClean="0"/>
              <a:t> Rose Maths 2019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34317943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243918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28819412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31190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/>
          <p:cNvSpPr/>
          <p:nvPr userDrawn="1"/>
        </p:nvSpPr>
        <p:spPr>
          <a:xfrm>
            <a:off x="-1" y="0"/>
            <a:ext cx="9906001" cy="1695450"/>
          </a:xfrm>
          <a:prstGeom prst="rect">
            <a:avLst/>
          </a:prstGeom>
          <a:solidFill>
            <a:srgbClr val="00929F">
              <a:alpha val="12941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8" name="Freeform: Shape 24"/>
          <p:cNvSpPr/>
          <p:nvPr userDrawn="1"/>
        </p:nvSpPr>
        <p:spPr>
          <a:xfrm>
            <a:off x="-495301" y="1163488"/>
            <a:ext cx="10896600" cy="695325"/>
          </a:xfrm>
          <a:custGeom>
            <a:avLst/>
            <a:gdLst>
              <a:gd name="connsiteX0" fmla="*/ 0 w 10536072"/>
              <a:gd name="connsiteY0" fmla="*/ 122830 h 648269"/>
              <a:gd name="connsiteX1" fmla="*/ 10536072 w 10536072"/>
              <a:gd name="connsiteY1" fmla="*/ 0 h 648269"/>
              <a:gd name="connsiteX2" fmla="*/ 10522424 w 10536072"/>
              <a:gd name="connsiteY2" fmla="*/ 580030 h 648269"/>
              <a:gd name="connsiteX3" fmla="*/ 6824 w 10536072"/>
              <a:gd name="connsiteY3" fmla="*/ 648269 h 648269"/>
              <a:gd name="connsiteX4" fmla="*/ 0 w 10536072"/>
              <a:gd name="connsiteY4" fmla="*/ 122830 h 648269"/>
              <a:gd name="connsiteX0" fmla="*/ 88752 w 10529289"/>
              <a:gd name="connsiteY0" fmla="*/ 107912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107912 h 648269"/>
              <a:gd name="connsiteX0" fmla="*/ 88752 w 10529289"/>
              <a:gd name="connsiteY0" fmla="*/ 70619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70619 h 6482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529289" h="648269">
                <a:moveTo>
                  <a:pt x="88752" y="70619"/>
                </a:moveTo>
                <a:lnTo>
                  <a:pt x="10529289" y="0"/>
                </a:lnTo>
                <a:lnTo>
                  <a:pt x="10515641" y="580030"/>
                </a:lnTo>
                <a:lnTo>
                  <a:pt x="41" y="648269"/>
                </a:lnTo>
                <a:cubicBezTo>
                  <a:pt x="-2234" y="473123"/>
                  <a:pt x="91027" y="245765"/>
                  <a:pt x="88752" y="70619"/>
                </a:cubicBezTo>
                <a:close/>
              </a:path>
            </a:pathLst>
          </a:custGeom>
          <a:solidFill>
            <a:srgbClr val="1D3A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9" name="Freeform: Shape 23"/>
          <p:cNvSpPr/>
          <p:nvPr userDrawn="1"/>
        </p:nvSpPr>
        <p:spPr>
          <a:xfrm>
            <a:off x="-495301" y="642767"/>
            <a:ext cx="5587365" cy="722630"/>
          </a:xfrm>
          <a:custGeom>
            <a:avLst/>
            <a:gdLst>
              <a:gd name="connsiteX0" fmla="*/ 27296 w 4189863"/>
              <a:gd name="connsiteY0" fmla="*/ 47767 h 689212"/>
              <a:gd name="connsiteX1" fmla="*/ 4060209 w 4189863"/>
              <a:gd name="connsiteY1" fmla="*/ 0 h 689212"/>
              <a:gd name="connsiteX2" fmla="*/ 4189863 w 4189863"/>
              <a:gd name="connsiteY2" fmla="*/ 689212 h 689212"/>
              <a:gd name="connsiteX3" fmla="*/ 0 w 4189863"/>
              <a:gd name="connsiteY3" fmla="*/ 627797 h 689212"/>
              <a:gd name="connsiteX4" fmla="*/ 27296 w 4189863"/>
              <a:gd name="connsiteY4" fmla="*/ 47767 h 689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89863" h="689212">
                <a:moveTo>
                  <a:pt x="27296" y="47767"/>
                </a:moveTo>
                <a:lnTo>
                  <a:pt x="4060209" y="0"/>
                </a:lnTo>
                <a:lnTo>
                  <a:pt x="4189863" y="689212"/>
                </a:lnTo>
                <a:lnTo>
                  <a:pt x="0" y="627797"/>
                </a:lnTo>
                <a:lnTo>
                  <a:pt x="27296" y="47767"/>
                </a:lnTo>
                <a:close/>
              </a:path>
            </a:pathLst>
          </a:custGeom>
          <a:solidFill>
            <a:srgbClr val="00929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graphicFrame>
        <p:nvGraphicFramePr>
          <p:cNvPr id="3" name="Table 2"/>
          <p:cNvGraphicFramePr>
            <a:graphicFrameLocks noGrp="1"/>
          </p:cNvGraphicFramePr>
          <p:nvPr userDrawn="1">
            <p:extLst/>
          </p:nvPr>
        </p:nvGraphicFramePr>
        <p:xfrm>
          <a:off x="23432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4" name="Rectangle 3"/>
          <p:cNvSpPr/>
          <p:nvPr userDrawn="1"/>
        </p:nvSpPr>
        <p:spPr>
          <a:xfrm>
            <a:off x="169929" y="1311240"/>
            <a:ext cx="4054636" cy="5170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2400" dirty="0" smtClean="0">
                <a:solidFill>
                  <a:srgbClr val="FFFFFF"/>
                </a:solidFill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Reasoning and Problem Solving</a:t>
            </a:r>
            <a:endParaRPr lang="en-US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Table 11"/>
          <p:cNvGraphicFramePr>
            <a:graphicFrameLocks noGrp="1"/>
          </p:cNvGraphicFramePr>
          <p:nvPr userDrawn="1">
            <p:extLst/>
          </p:nvPr>
        </p:nvGraphicFramePr>
        <p:xfrm>
          <a:off x="509206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68557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312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88" t="20592" r="19588" b="20728"/>
          <a:stretch/>
        </p:blipFill>
        <p:spPr bwMode="auto">
          <a:xfrm>
            <a:off x="-21601" y="1"/>
            <a:ext cx="992760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16028"/>
          <a:stretch/>
        </p:blipFill>
        <p:spPr>
          <a:xfrm>
            <a:off x="-21642" y="507002"/>
            <a:ext cx="9393978" cy="591972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4"/>
          <a:srcRect l="24625"/>
          <a:stretch/>
        </p:blipFill>
        <p:spPr>
          <a:xfrm>
            <a:off x="815048" y="2516983"/>
            <a:ext cx="8105482" cy="1799955"/>
          </a:xfrm>
          <a:prstGeom prst="rect">
            <a:avLst/>
          </a:prstGeom>
        </p:spPr>
      </p:pic>
      <p:sp>
        <p:nvSpPr>
          <p:cNvPr id="11" name="Text Box 19"/>
          <p:cNvSpPr txBox="1">
            <a:spLocks noChangeArrowheads="1"/>
          </p:cNvSpPr>
          <p:nvPr/>
        </p:nvSpPr>
        <p:spPr bwMode="auto">
          <a:xfrm>
            <a:off x="2723914" y="2563703"/>
            <a:ext cx="3930163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</a:t>
            </a:r>
            <a:r>
              <a:rPr lang="en-GB" altLang="en-US" sz="2400" noProof="0" dirty="0" smtClean="0">
                <a:solidFill>
                  <a:srgbClr val="FFFFFF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6</a:t>
            </a:r>
            <a:r>
              <a:rPr kumimoji="0" lang="en-GB" altLang="en-US" sz="2400" b="0" i="0" u="none" strike="noStrike" kern="1200" cap="none" spc="0" normalizeH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Spring - Block 2</a:t>
            </a:r>
            <a:endParaRPr kumimoji="0" lang="en-GB" altLang="en-US" sz="2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12" name="Text Box 19"/>
          <p:cNvSpPr txBox="1">
            <a:spLocks noChangeArrowheads="1"/>
          </p:cNvSpPr>
          <p:nvPr/>
        </p:nvSpPr>
        <p:spPr bwMode="auto">
          <a:xfrm>
            <a:off x="2723914" y="3288325"/>
            <a:ext cx="6116406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Percentages</a:t>
            </a:r>
            <a:endParaRPr kumimoji="0" lang="en-GB" altLang="en-US" sz="4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876" y="2105876"/>
            <a:ext cx="2520000" cy="25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2649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372050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In a Maths test, Tommy answered 62% of the questions correctly.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Rosie answered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mr-IN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charset="0"/>
                          </a:rPr>
                          <m:t>3</m:t>
                        </m:r>
                      </m:num>
                      <m:den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charset="0"/>
                          </a:rPr>
                          <m:t>5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</a:t>
                </a: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of the questions correctly.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  <a:ea typeface="Bariol" charset="0"/>
                  <a:cs typeface="Bariol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Who answered more questions correctly?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  <a:ea typeface="Bariol" charset="0"/>
                  <a:cs typeface="Bariol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Explain your answer.</a:t>
                </a: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3720506"/>
              </a:xfrm>
              <a:prstGeom prst="rect">
                <a:avLst/>
              </a:prstGeom>
              <a:blipFill>
                <a:blip r:embed="rId3"/>
                <a:stretch>
                  <a:fillRect l="-1590" t="-1803" r="-2422" b="-377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02265016"/>
              </p:ext>
            </p:extLst>
          </p:nvPr>
        </p:nvGraphicFramePr>
        <p:xfrm>
          <a:off x="10506636" y="736900"/>
          <a:ext cx="3960000" cy="396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96000">
                  <a:extLst>
                    <a:ext uri="{9D8B030D-6E8A-4147-A177-3AD203B41FA5}">
                      <a16:colId xmlns:a16="http://schemas.microsoft.com/office/drawing/2014/main" val="1665108691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279359157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917745971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4155184087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4093010743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103586641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913041731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1511355579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1359005526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1444559917"/>
                    </a:ext>
                  </a:extLst>
                </a:gridCol>
              </a:tblGrid>
              <a:tr h="396000">
                <a:tc>
                  <a:txBody>
                    <a:bodyPr/>
                    <a:lstStyle/>
                    <a:p>
                      <a:endParaRPr lang="en-GB" sz="300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37628515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31914012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77441289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81460828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43991285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9173825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58351279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76803015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79897552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3102976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88253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569386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Amir thinks that 18</a:t>
                </a:r>
                <a:r>
                  <a:rPr lang="en-US" sz="2800" dirty="0">
                    <a:solidFill>
                      <a:prstClr val="black"/>
                    </a:solidFill>
                  </a:rPr>
                  <a:t>%</a:t>
                </a:r>
                <a14:m>
                  <m:oMath xmlns:m="http://schemas.openxmlformats.org/officeDocument/2006/math">
                    <m:r>
                      <a:rPr lang="en-US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of the grid has been shaded.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Dora thinks that 36</a:t>
                </a:r>
                <a:r>
                  <a:rPr lang="en-GB" sz="2800" dirty="0">
                    <a:solidFill>
                      <a:prstClr val="black"/>
                    </a:solidFill>
                  </a:rPr>
                  <a:t>%</a:t>
                </a: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of the grid has been shaded.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Who do you agree with?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Explain your reasoning.</a:t>
                </a: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5693866"/>
              </a:xfrm>
              <a:prstGeom prst="rect">
                <a:avLst/>
              </a:prstGeom>
              <a:blipFill>
                <a:blip r:embed="rId3"/>
                <a:stretch>
                  <a:fillRect l="-1590" b="-203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47259769"/>
              </p:ext>
            </p:extLst>
          </p:nvPr>
        </p:nvGraphicFramePr>
        <p:xfrm>
          <a:off x="2694053" y="736900"/>
          <a:ext cx="4660770" cy="233038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66077">
                  <a:extLst>
                    <a:ext uri="{9D8B030D-6E8A-4147-A177-3AD203B41FA5}">
                      <a16:colId xmlns:a16="http://schemas.microsoft.com/office/drawing/2014/main" val="2499699062"/>
                    </a:ext>
                  </a:extLst>
                </a:gridCol>
                <a:gridCol w="466077">
                  <a:extLst>
                    <a:ext uri="{9D8B030D-6E8A-4147-A177-3AD203B41FA5}">
                      <a16:colId xmlns:a16="http://schemas.microsoft.com/office/drawing/2014/main" val="250270488"/>
                    </a:ext>
                  </a:extLst>
                </a:gridCol>
                <a:gridCol w="466077">
                  <a:extLst>
                    <a:ext uri="{9D8B030D-6E8A-4147-A177-3AD203B41FA5}">
                      <a16:colId xmlns:a16="http://schemas.microsoft.com/office/drawing/2014/main" val="3264783616"/>
                    </a:ext>
                  </a:extLst>
                </a:gridCol>
                <a:gridCol w="466077">
                  <a:extLst>
                    <a:ext uri="{9D8B030D-6E8A-4147-A177-3AD203B41FA5}">
                      <a16:colId xmlns:a16="http://schemas.microsoft.com/office/drawing/2014/main" val="3635548282"/>
                    </a:ext>
                  </a:extLst>
                </a:gridCol>
                <a:gridCol w="466077">
                  <a:extLst>
                    <a:ext uri="{9D8B030D-6E8A-4147-A177-3AD203B41FA5}">
                      <a16:colId xmlns:a16="http://schemas.microsoft.com/office/drawing/2014/main" val="4097309886"/>
                    </a:ext>
                  </a:extLst>
                </a:gridCol>
                <a:gridCol w="466077">
                  <a:extLst>
                    <a:ext uri="{9D8B030D-6E8A-4147-A177-3AD203B41FA5}">
                      <a16:colId xmlns:a16="http://schemas.microsoft.com/office/drawing/2014/main" val="3657561169"/>
                    </a:ext>
                  </a:extLst>
                </a:gridCol>
                <a:gridCol w="466077">
                  <a:extLst>
                    <a:ext uri="{9D8B030D-6E8A-4147-A177-3AD203B41FA5}">
                      <a16:colId xmlns:a16="http://schemas.microsoft.com/office/drawing/2014/main" val="1011686919"/>
                    </a:ext>
                  </a:extLst>
                </a:gridCol>
                <a:gridCol w="466077">
                  <a:extLst>
                    <a:ext uri="{9D8B030D-6E8A-4147-A177-3AD203B41FA5}">
                      <a16:colId xmlns:a16="http://schemas.microsoft.com/office/drawing/2014/main" val="1970103022"/>
                    </a:ext>
                  </a:extLst>
                </a:gridCol>
                <a:gridCol w="466077">
                  <a:extLst>
                    <a:ext uri="{9D8B030D-6E8A-4147-A177-3AD203B41FA5}">
                      <a16:colId xmlns:a16="http://schemas.microsoft.com/office/drawing/2014/main" val="2305123931"/>
                    </a:ext>
                  </a:extLst>
                </a:gridCol>
                <a:gridCol w="466077">
                  <a:extLst>
                    <a:ext uri="{9D8B030D-6E8A-4147-A177-3AD203B41FA5}">
                      <a16:colId xmlns:a16="http://schemas.microsoft.com/office/drawing/2014/main" val="3540311473"/>
                    </a:ext>
                  </a:extLst>
                </a:gridCol>
              </a:tblGrid>
              <a:tr h="466077">
                <a:tc>
                  <a:txBody>
                    <a:bodyPr/>
                    <a:lstStyle/>
                    <a:p>
                      <a:endParaRPr lang="en-GB" sz="200" dirty="0"/>
                    </a:p>
                  </a:txBody>
                  <a:tcPr marL="157845" marR="157845" marT="78922" marB="78922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 marL="157845" marR="157845" marT="78922" marB="78922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 marL="157845" marR="157845" marT="78922" marB="78922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 marL="157845" marR="157845" marT="78922" marB="78922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 marL="157845" marR="157845" marT="78922" marB="78922"/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 marL="157845" marR="157845" marT="78922" marB="78922"/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 marL="157845" marR="157845" marT="78922" marB="78922"/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 marL="157845" marR="157845" marT="78922" marB="78922"/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 marL="157845" marR="157845" marT="78922" marB="78922"/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 marL="157845" marR="157845" marT="78922" marB="78922"/>
                </a:tc>
                <a:extLst>
                  <a:ext uri="{0D108BD9-81ED-4DB2-BD59-A6C34878D82A}">
                    <a16:rowId xmlns:a16="http://schemas.microsoft.com/office/drawing/2014/main" val="2704763432"/>
                  </a:ext>
                </a:extLst>
              </a:tr>
              <a:tr h="466077"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 marL="157845" marR="157845" marT="78922" marB="78922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 marL="157845" marR="157845" marT="78922" marB="78922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 marL="157845" marR="157845" marT="78922" marB="78922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 marL="157845" marR="157845" marT="78922" marB="78922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" dirty="0"/>
                    </a:p>
                  </a:txBody>
                  <a:tcPr marL="157845" marR="157845" marT="78922" marB="78922"/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 marL="157845" marR="157845" marT="78922" marB="78922"/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 marL="157845" marR="157845" marT="78922" marB="78922"/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 marL="157845" marR="157845" marT="78922" marB="78922"/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 marL="157845" marR="157845" marT="78922" marB="78922"/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 marL="157845" marR="157845" marT="78922" marB="78922"/>
                </a:tc>
                <a:extLst>
                  <a:ext uri="{0D108BD9-81ED-4DB2-BD59-A6C34878D82A}">
                    <a16:rowId xmlns:a16="http://schemas.microsoft.com/office/drawing/2014/main" val="1771936585"/>
                  </a:ext>
                </a:extLst>
              </a:tr>
              <a:tr h="466077"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 marL="157845" marR="157845" marT="78922" marB="78922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 marL="157845" marR="157845" marT="78922" marB="78922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 marL="157845" marR="157845" marT="78922" marB="78922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" dirty="0"/>
                    </a:p>
                  </a:txBody>
                  <a:tcPr marL="157845" marR="157845" marT="78922" marB="78922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 marL="157845" marR="157845" marT="78922" marB="78922"/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 marL="157845" marR="157845" marT="78922" marB="78922"/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 marL="157845" marR="157845" marT="78922" marB="78922"/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 marL="157845" marR="157845" marT="78922" marB="78922"/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 marL="157845" marR="157845" marT="78922" marB="78922"/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 marL="157845" marR="157845" marT="78922" marB="78922"/>
                </a:tc>
                <a:extLst>
                  <a:ext uri="{0D108BD9-81ED-4DB2-BD59-A6C34878D82A}">
                    <a16:rowId xmlns:a16="http://schemas.microsoft.com/office/drawing/2014/main" val="749405806"/>
                  </a:ext>
                </a:extLst>
              </a:tr>
              <a:tr h="466077"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 marL="157845" marR="157845" marT="78922" marB="78922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 marL="157845" marR="157845" marT="78922" marB="78922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 marL="157845" marR="157845" marT="78922" marB="78922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 marL="157845" marR="157845" marT="78922" marB="78922"/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 marL="157845" marR="157845" marT="78922" marB="78922"/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 marL="157845" marR="157845" marT="78922" marB="78922"/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 marL="157845" marR="157845" marT="78922" marB="78922"/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 marL="157845" marR="157845" marT="78922" marB="78922"/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 marL="157845" marR="157845" marT="78922" marB="78922"/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 marL="157845" marR="157845" marT="78922" marB="78922"/>
                </a:tc>
                <a:extLst>
                  <a:ext uri="{0D108BD9-81ED-4DB2-BD59-A6C34878D82A}">
                    <a16:rowId xmlns:a16="http://schemas.microsoft.com/office/drawing/2014/main" val="1179009462"/>
                  </a:ext>
                </a:extLst>
              </a:tr>
              <a:tr h="466077"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 marL="157845" marR="157845" marT="78922" marB="78922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 marL="157845" marR="157845" marT="78922" marB="78922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" dirty="0"/>
                    </a:p>
                  </a:txBody>
                  <a:tcPr marL="157845" marR="157845" marT="78922" marB="78922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" dirty="0"/>
                    </a:p>
                  </a:txBody>
                  <a:tcPr marL="157845" marR="157845" marT="78922" marB="78922"/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 marL="157845" marR="157845" marT="78922" marB="78922"/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 marL="157845" marR="157845" marT="78922" marB="78922"/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 marL="157845" marR="157845" marT="78922" marB="78922"/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 marL="157845" marR="157845" marT="78922" marB="78922"/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 marL="157845" marR="157845" marT="78922" marB="78922"/>
                </a:tc>
                <a:tc>
                  <a:txBody>
                    <a:bodyPr/>
                    <a:lstStyle/>
                    <a:p>
                      <a:endParaRPr lang="en-GB" sz="200" dirty="0"/>
                    </a:p>
                  </a:txBody>
                  <a:tcPr marL="157845" marR="157845" marT="78922" marB="78922"/>
                </a:tc>
                <a:extLst>
                  <a:ext uri="{0D108BD9-81ED-4DB2-BD59-A6C34878D82A}">
                    <a16:rowId xmlns:a16="http://schemas.microsoft.com/office/drawing/2014/main" val="78130243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05579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181588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Amir says 0.3 is less than 12</a:t>
                </a:r>
                <a14:m>
                  <m:oMath xmlns:m="http://schemas.openxmlformats.org/officeDocument/2006/math">
                    <m:r>
                      <a:rPr lang="en-US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% 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because 3 is less than 12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Explain why Amir is wrong.</a:t>
                </a: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1815882"/>
              </a:xfrm>
              <a:prstGeom prst="rect">
                <a:avLst/>
              </a:prstGeom>
              <a:blipFill>
                <a:blip r:embed="rId3"/>
                <a:stretch>
                  <a:fillRect l="-1590" t="-3691" b="-838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245741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Complete the part-whole model. 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many different ways can you complete it? 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16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Can you create your own version with different values?      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2413105" y="2538330"/>
            <a:ext cx="2517475" cy="2466938"/>
            <a:chOff x="3993165" y="481192"/>
            <a:chExt cx="2517475" cy="2466938"/>
          </a:xfrm>
        </p:grpSpPr>
        <p:grpSp>
          <p:nvGrpSpPr>
            <p:cNvPr id="8" name="Group 7"/>
            <p:cNvGrpSpPr/>
            <p:nvPr/>
          </p:nvGrpSpPr>
          <p:grpSpPr>
            <a:xfrm>
              <a:off x="3993165" y="481192"/>
              <a:ext cx="2517475" cy="2466938"/>
              <a:chOff x="7020751" y="1"/>
              <a:chExt cx="5720562" cy="5605726"/>
            </a:xfrm>
          </p:grpSpPr>
          <p:grpSp>
            <p:nvGrpSpPr>
              <p:cNvPr id="10" name="Group 9"/>
              <p:cNvGrpSpPr/>
              <p:nvPr/>
            </p:nvGrpSpPr>
            <p:grpSpPr>
              <a:xfrm rot="16200000">
                <a:off x="7131180" y="-4407"/>
                <a:ext cx="5605726" cy="5614541"/>
                <a:chOff x="3282511" y="219118"/>
                <a:chExt cx="5605726" cy="5614541"/>
              </a:xfrm>
            </p:grpSpPr>
            <p:sp>
              <p:nvSpPr>
                <p:cNvPr id="13" name="Oval 12"/>
                <p:cNvSpPr/>
                <p:nvPr/>
              </p:nvSpPr>
              <p:spPr>
                <a:xfrm>
                  <a:off x="4918642" y="219118"/>
                  <a:ext cx="2397704" cy="2397704"/>
                </a:xfrm>
                <a:prstGeom prst="ellipse">
                  <a:avLst/>
                </a:prstGeom>
                <a:solidFill>
                  <a:schemeClr val="bg1"/>
                </a:solidFill>
                <a:ln w="381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4" name="Oval 13"/>
                <p:cNvSpPr/>
                <p:nvPr/>
              </p:nvSpPr>
              <p:spPr>
                <a:xfrm>
                  <a:off x="3282511" y="3435955"/>
                  <a:ext cx="2397704" cy="2397704"/>
                </a:xfrm>
                <a:prstGeom prst="ellipse">
                  <a:avLst/>
                </a:prstGeom>
                <a:solidFill>
                  <a:schemeClr val="bg1"/>
                </a:solidFill>
                <a:ln w="381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5" name="Oval 14"/>
                <p:cNvSpPr/>
                <p:nvPr/>
              </p:nvSpPr>
              <p:spPr>
                <a:xfrm>
                  <a:off x="6490533" y="3421621"/>
                  <a:ext cx="2397704" cy="2397704"/>
                </a:xfrm>
                <a:prstGeom prst="ellipse">
                  <a:avLst/>
                </a:prstGeom>
                <a:solidFill>
                  <a:schemeClr val="bg1"/>
                </a:solidFill>
                <a:ln w="381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cxnSp>
              <p:nvCxnSpPr>
                <p:cNvPr id="16" name="Straight Connector 15"/>
                <p:cNvCxnSpPr>
                  <a:stCxn id="13" idx="3"/>
                  <a:endCxn id="14" idx="0"/>
                </p:cNvCxnSpPr>
                <p:nvPr/>
              </p:nvCxnSpPr>
              <p:spPr>
                <a:xfrm flipH="1">
                  <a:off x="4494063" y="2265686"/>
                  <a:ext cx="775715" cy="1170269"/>
                </a:xfrm>
                <a:prstGeom prst="line">
                  <a:avLst/>
                </a:prstGeom>
                <a:ln w="381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7" name="Straight Connector 16"/>
                <p:cNvCxnSpPr>
                  <a:stCxn id="13" idx="5"/>
                  <a:endCxn id="15" idx="0"/>
                </p:cNvCxnSpPr>
                <p:nvPr/>
              </p:nvCxnSpPr>
              <p:spPr>
                <a:xfrm>
                  <a:off x="6965210" y="2265686"/>
                  <a:ext cx="724175" cy="1155935"/>
                </a:xfrm>
                <a:prstGeom prst="line">
                  <a:avLst/>
                </a:prstGeom>
                <a:ln w="381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11" name="TextBox 10"/>
              <p:cNvSpPr txBox="1"/>
              <p:nvPr/>
            </p:nvSpPr>
            <p:spPr>
              <a:xfrm>
                <a:off x="7020751" y="2224305"/>
                <a:ext cx="2519656" cy="1188935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/>
                <a:r>
                  <a:rPr lang="en-GB" sz="2800" dirty="0" smtClean="0">
                    <a:latin typeface="Gill Sans MT" panose="020B0502020104020203" pitchFamily="34" charset="0"/>
                  </a:rPr>
                  <a:t>100%</a:t>
                </a:r>
                <a:endParaRPr lang="en-GB" sz="2800" dirty="0">
                  <a:latin typeface="Gill Sans MT" panose="020B0502020104020203" pitchFamily="34" charset="0"/>
                </a:endParaRPr>
              </a:p>
            </p:txBody>
          </p:sp>
          <p:sp>
            <p:nvSpPr>
              <p:cNvPr id="12" name="TextBox 11"/>
              <p:cNvSpPr txBox="1"/>
              <p:nvPr/>
            </p:nvSpPr>
            <p:spPr>
              <a:xfrm>
                <a:off x="10350056" y="604385"/>
                <a:ext cx="2352323" cy="1188935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/>
                <a:r>
                  <a:rPr lang="en-GB" sz="2800" dirty="0" smtClean="0">
                    <a:latin typeface="Gill Sans MT" panose="020B0502020104020203" pitchFamily="34" charset="0"/>
                  </a:rPr>
                  <a:t>A</a:t>
                </a:r>
                <a:endParaRPr lang="en-GB" sz="2800" dirty="0">
                  <a:latin typeface="Gill Sans MT" panose="020B0502020104020203" pitchFamily="34" charset="0"/>
                </a:endParaRPr>
              </a:p>
            </p:txBody>
          </p:sp>
        </p:grpSp>
        <p:sp>
          <p:nvSpPr>
            <p:cNvPr id="9" name="TextBox 8"/>
            <p:cNvSpPr txBox="1"/>
            <p:nvPr/>
          </p:nvSpPr>
          <p:spPr>
            <a:xfrm>
              <a:off x="5455469" y="2161613"/>
              <a:ext cx="1038037" cy="523220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GB" sz="2800" dirty="0" smtClean="0">
                  <a:latin typeface="Gill Sans MT" panose="020B0502020104020203" pitchFamily="34" charset="0"/>
                </a:rPr>
                <a:t>0.7</a:t>
              </a:r>
              <a:endParaRPr lang="en-GB" sz="2800" dirty="0">
                <a:latin typeface="Gill Sans MT" panose="020B0502020104020203" pitchFamily="34" charset="0"/>
              </a:endParaRPr>
            </a:p>
          </p:txBody>
        </p:sp>
      </p:grpSp>
      <p:sp>
        <p:nvSpPr>
          <p:cNvPr id="18" name="Oval 17"/>
          <p:cNvSpPr/>
          <p:nvPr/>
        </p:nvSpPr>
        <p:spPr>
          <a:xfrm rot="16200000">
            <a:off x="5283920" y="3276080"/>
            <a:ext cx="1055169" cy="1055169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/>
          <p:cNvSpPr/>
          <p:nvPr/>
        </p:nvSpPr>
        <p:spPr>
          <a:xfrm rot="16200000">
            <a:off x="5277612" y="1864311"/>
            <a:ext cx="1055169" cy="1055169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0" name="Straight Connector 19"/>
          <p:cNvCxnSpPr>
            <a:endCxn id="18" idx="0"/>
          </p:cNvCxnSpPr>
          <p:nvPr/>
        </p:nvCxnSpPr>
        <p:spPr>
          <a:xfrm rot="16200000" flipH="1">
            <a:off x="4855731" y="3369886"/>
            <a:ext cx="341373" cy="51500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>
            <a:endCxn id="19" idx="0"/>
          </p:cNvCxnSpPr>
          <p:nvPr/>
        </p:nvCxnSpPr>
        <p:spPr>
          <a:xfrm rot="16200000">
            <a:off x="4863917" y="2296892"/>
            <a:ext cx="318691" cy="50869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Oval 21"/>
          <p:cNvSpPr/>
          <p:nvPr/>
        </p:nvSpPr>
        <p:spPr>
          <a:xfrm rot="16200000">
            <a:off x="6703255" y="4013528"/>
            <a:ext cx="1055169" cy="1055169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/>
          <p:cNvSpPr/>
          <p:nvPr/>
        </p:nvSpPr>
        <p:spPr>
          <a:xfrm rot="16200000">
            <a:off x="6696947" y="2601759"/>
            <a:ext cx="1055169" cy="1055169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4" name="Straight Connector 23"/>
          <p:cNvCxnSpPr>
            <a:endCxn id="22" idx="0"/>
          </p:cNvCxnSpPr>
          <p:nvPr/>
        </p:nvCxnSpPr>
        <p:spPr>
          <a:xfrm rot="16200000" flipH="1">
            <a:off x="6275066" y="4107334"/>
            <a:ext cx="341373" cy="51500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>
            <a:endCxn id="23" idx="0"/>
          </p:cNvCxnSpPr>
          <p:nvPr/>
        </p:nvCxnSpPr>
        <p:spPr>
          <a:xfrm rot="16200000">
            <a:off x="6283252" y="3034340"/>
            <a:ext cx="318691" cy="50869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5286133" y="3574272"/>
            <a:ext cx="1108837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2800" dirty="0" smtClean="0">
                <a:latin typeface="Gill Sans MT" panose="020B0502020104020203" pitchFamily="34" charset="0"/>
              </a:rPr>
              <a:t>B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6719688" y="2867733"/>
            <a:ext cx="1035198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2800" dirty="0" smtClean="0">
                <a:latin typeface="Gill Sans MT" panose="020B0502020104020203" pitchFamily="34" charset="0"/>
              </a:rPr>
              <a:t>10%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6748437" y="4275833"/>
            <a:ext cx="1038037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2800" dirty="0" smtClean="0">
                <a:latin typeface="Gill Sans MT" panose="020B0502020104020203" pitchFamily="34" charset="0"/>
              </a:rPr>
              <a:t>C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/>
              <p:cNvSpPr txBox="1"/>
              <p:nvPr/>
            </p:nvSpPr>
            <p:spPr>
              <a:xfrm>
                <a:off x="5328168" y="1930321"/>
                <a:ext cx="1004613" cy="898964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dirty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2800" b="0" i="1" dirty="0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GB" sz="2800" b="0" i="1" dirty="0" smtClean="0">
                              <a:latin typeface="Cambria Math" panose="02040503050406030204" pitchFamily="18" charset="0"/>
                            </a:rPr>
                            <m:t>10</m:t>
                          </m:r>
                        </m:den>
                      </m:f>
                    </m:oMath>
                  </m:oMathPara>
                </a14:m>
                <a:endParaRPr lang="en-GB" sz="2800" dirty="0">
                  <a:latin typeface="Gill Sans MT" panose="020B0502020104020203" pitchFamily="34" charset="0"/>
                </a:endParaRPr>
              </a:p>
            </p:txBody>
          </p:sp>
        </mc:Choice>
        <mc:Fallback xmlns="">
          <p:sp>
            <p:nvSpPr>
              <p:cNvPr id="29" name="TextBox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28168" y="1930321"/>
                <a:ext cx="1004613" cy="898964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373504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many different fractions can you 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make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using the digit cards?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many of the fractions can you convert into decimals and percentages?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698098" y="2196148"/>
            <a:ext cx="735448" cy="776347"/>
          </a:xfrm>
          <a:prstGeom prst="roundRect">
            <a:avLst/>
          </a:prstGeom>
          <a:solidFill>
            <a:srgbClr val="FFC000">
              <a:alpha val="20000"/>
            </a:srgbClr>
          </a:solidFill>
          <a:ln w="25400">
            <a:solidFill>
              <a:srgbClr val="FFC000"/>
            </a:solidFill>
          </a:ln>
        </p:spPr>
        <p:txBody>
          <a:bodyPr wrap="square" rtlCol="0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1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3490073" y="2196148"/>
            <a:ext cx="735448" cy="776347"/>
          </a:xfrm>
          <a:prstGeom prst="roundRect">
            <a:avLst/>
          </a:prstGeom>
          <a:solidFill>
            <a:srgbClr val="FFC000">
              <a:alpha val="20000"/>
            </a:srgbClr>
          </a:solidFill>
          <a:ln w="25400">
            <a:solidFill>
              <a:srgbClr val="FFC000"/>
            </a:solidFill>
          </a:ln>
        </p:spPr>
        <p:txBody>
          <a:bodyPr wrap="square" rtlCol="0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2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282048" y="2196148"/>
            <a:ext cx="735448" cy="776347"/>
          </a:xfrm>
          <a:prstGeom prst="roundRect">
            <a:avLst/>
          </a:prstGeom>
          <a:solidFill>
            <a:srgbClr val="FFC000">
              <a:alpha val="20000"/>
            </a:srgbClr>
          </a:solidFill>
          <a:ln w="25400">
            <a:solidFill>
              <a:srgbClr val="FFC000"/>
            </a:solidFill>
          </a:ln>
        </p:spPr>
        <p:txBody>
          <a:bodyPr wrap="square" rtlCol="0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3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074023" y="2196148"/>
            <a:ext cx="735448" cy="776347"/>
          </a:xfrm>
          <a:prstGeom prst="roundRect">
            <a:avLst/>
          </a:prstGeom>
          <a:solidFill>
            <a:srgbClr val="FFC000">
              <a:alpha val="20000"/>
            </a:srgbClr>
          </a:solidFill>
          <a:ln w="25400">
            <a:solidFill>
              <a:srgbClr val="FFC000"/>
            </a:solidFill>
          </a:ln>
        </p:spPr>
        <p:txBody>
          <a:bodyPr wrap="square" rtlCol="0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4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865998" y="2196148"/>
            <a:ext cx="735448" cy="776347"/>
          </a:xfrm>
          <a:prstGeom prst="roundRect">
            <a:avLst/>
          </a:prstGeom>
          <a:solidFill>
            <a:srgbClr val="FFC000">
              <a:alpha val="20000"/>
            </a:srgbClr>
          </a:solidFill>
          <a:ln w="25400">
            <a:solidFill>
              <a:srgbClr val="FFC000"/>
            </a:solidFill>
          </a:ln>
        </p:spPr>
        <p:txBody>
          <a:bodyPr wrap="square" rtlCol="0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5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657974" y="2196147"/>
            <a:ext cx="735448" cy="776347"/>
          </a:xfrm>
          <a:prstGeom prst="roundRect">
            <a:avLst/>
          </a:prstGeom>
          <a:solidFill>
            <a:srgbClr val="FFC000">
              <a:alpha val="20000"/>
            </a:srgbClr>
          </a:solidFill>
          <a:ln w="25400">
            <a:solidFill>
              <a:srgbClr val="FFC000"/>
            </a:solidFill>
          </a:ln>
        </p:spPr>
        <p:txBody>
          <a:bodyPr wrap="square" rtlCol="0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6</a:t>
            </a:r>
          </a:p>
        </p:txBody>
      </p:sp>
    </p:spTree>
    <p:extLst>
      <p:ext uri="{BB962C8B-B14F-4D97-AF65-F5344CB8AC3E}">
        <p14:creationId xmlns:p14="http://schemas.microsoft.com/office/powerpoint/2010/main" val="32533000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372050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In his first Geography test, Mo scored 38</a:t>
                </a: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%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In the next test he scored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16</m:t>
                        </m:r>
                      </m:num>
                      <m:den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40</m:t>
                        </m:r>
                      </m:den>
                    </m:f>
                  </m:oMath>
                </a14:m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Did Mo improve his score?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Explain your answer.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3720506"/>
              </a:xfrm>
              <a:prstGeom prst="rect">
                <a:avLst/>
              </a:prstGeom>
              <a:blipFill>
                <a:blip r:embed="rId3"/>
                <a:stretch>
                  <a:fillRect l="-1590" t="-180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832320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612116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Which month did Eva save the most money?</a:t>
                </a:r>
              </a:p>
              <a:p>
                <a:pPr lvl="0">
                  <a:defRPr/>
                </a:pPr>
                <a:endParaRPr lang="en-GB" sz="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Estimate your answer using your knowledge of fractions, decimals and percentages.</a:t>
                </a: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Explain why you have chosen that month.</a:t>
                </a:r>
              </a:p>
              <a:p>
                <a:pPr lvl="0">
                  <a:defRPr/>
                </a:pPr>
                <a:endParaRPr lang="en-GB" sz="20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In January, Eva saves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mr-IN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charset="0"/>
                          </a:rPr>
                          <m:t>3</m:t>
                        </m:r>
                      </m:num>
                      <m:den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charset="0"/>
                          </a:rPr>
                          <m:t>5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of </a:t>
                </a: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her £20 pocket money.</a:t>
                </a:r>
              </a:p>
              <a:p>
                <a:pPr lvl="0">
                  <a:defRPr/>
                </a:pPr>
                <a:endParaRPr lang="en-GB" sz="20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		</a:t>
                </a: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					In </a:t>
                </a: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February, she saves 0.4 		</a:t>
                </a: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							of her</a:t>
                </a: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	£10 pocket money.</a:t>
                </a:r>
              </a:p>
              <a:p>
                <a:pPr lvl="0">
                  <a:defRPr/>
                </a:pPr>
                <a:endParaRPr lang="en-GB" sz="20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In March, she saves 45% of </a:t>
                </a: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her £40 pocket money.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6121163"/>
              </a:xfrm>
              <a:prstGeom prst="rect">
                <a:avLst/>
              </a:prstGeom>
              <a:blipFill>
                <a:blip r:embed="rId3"/>
                <a:stretch>
                  <a:fillRect l="-1590" t="-109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2795" y="4381393"/>
            <a:ext cx="1031475" cy="56995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65233">
            <a:off x="4638252" y="3150223"/>
            <a:ext cx="1126004" cy="63389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65233">
            <a:off x="5535527" y="5716984"/>
            <a:ext cx="1126004" cy="63389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65233">
            <a:off x="5066316" y="5716983"/>
            <a:ext cx="1126004" cy="63389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1994" y="3382046"/>
            <a:ext cx="1166632" cy="1027941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60610" y="1837984"/>
            <a:ext cx="1309401" cy="1484804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9156" y="402130"/>
            <a:ext cx="2798284" cy="14358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2115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Mo says,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Do you agree? Explain why.</a:t>
            </a:r>
          </a:p>
        </p:txBody>
      </p:sp>
      <p:sp>
        <p:nvSpPr>
          <p:cNvPr id="6" name="Rounded Rectangular Callout 5"/>
          <p:cNvSpPr/>
          <p:nvPr/>
        </p:nvSpPr>
        <p:spPr>
          <a:xfrm>
            <a:off x="2334751" y="1291227"/>
            <a:ext cx="3759501" cy="1593361"/>
          </a:xfrm>
          <a:prstGeom prst="wedgeRoundRectCallout">
            <a:avLst>
              <a:gd name="adj1" fmla="val 46173"/>
              <a:gd name="adj2" fmla="val 65499"/>
              <a:gd name="adj3" fmla="val 16667"/>
            </a:avLst>
          </a:prstGeom>
          <a:solidFill>
            <a:srgbClr val="0070C0">
              <a:alpha val="20000"/>
            </a:srgbClr>
          </a:solidFill>
          <a:ln w="25400">
            <a:solidFill>
              <a:srgbClr val="0070C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To find 10% you divide by 10, so to find 50% you divide by 50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9978" y="2518214"/>
            <a:ext cx="1470063" cy="1072151"/>
          </a:xfrm>
          <a:prstGeom prst="rect">
            <a:avLst/>
          </a:prstGeom>
        </p:spPr>
      </p:pic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29687889"/>
              </p:ext>
            </p:extLst>
          </p:nvPr>
        </p:nvGraphicFramePr>
        <p:xfrm>
          <a:off x="10146725" y="708620"/>
          <a:ext cx="6604000" cy="58260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302000">
                  <a:extLst>
                    <a:ext uri="{9D8B030D-6E8A-4147-A177-3AD203B41FA5}">
                      <a16:colId xmlns:a16="http://schemas.microsoft.com/office/drawing/2014/main" val="515491080"/>
                    </a:ext>
                  </a:extLst>
                </a:gridCol>
                <a:gridCol w="3302000">
                  <a:extLst>
                    <a:ext uri="{9D8B030D-6E8A-4147-A177-3AD203B41FA5}">
                      <a16:colId xmlns:a16="http://schemas.microsoft.com/office/drawing/2014/main" val="3010818978"/>
                    </a:ext>
                  </a:extLst>
                </a:gridCol>
              </a:tblGrid>
              <a:tr h="582607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88220732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83826243"/>
              </p:ext>
            </p:extLst>
          </p:nvPr>
        </p:nvGraphicFramePr>
        <p:xfrm>
          <a:off x="10146725" y="1497923"/>
          <a:ext cx="6604000" cy="21178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60400">
                  <a:extLst>
                    <a:ext uri="{9D8B030D-6E8A-4147-A177-3AD203B41FA5}">
                      <a16:colId xmlns:a16="http://schemas.microsoft.com/office/drawing/2014/main" val="515491080"/>
                    </a:ext>
                  </a:extLst>
                </a:gridCol>
                <a:gridCol w="660400">
                  <a:extLst>
                    <a:ext uri="{9D8B030D-6E8A-4147-A177-3AD203B41FA5}">
                      <a16:colId xmlns:a16="http://schemas.microsoft.com/office/drawing/2014/main" val="391141229"/>
                    </a:ext>
                  </a:extLst>
                </a:gridCol>
                <a:gridCol w="660400">
                  <a:extLst>
                    <a:ext uri="{9D8B030D-6E8A-4147-A177-3AD203B41FA5}">
                      <a16:colId xmlns:a16="http://schemas.microsoft.com/office/drawing/2014/main" val="1978186709"/>
                    </a:ext>
                  </a:extLst>
                </a:gridCol>
                <a:gridCol w="660400">
                  <a:extLst>
                    <a:ext uri="{9D8B030D-6E8A-4147-A177-3AD203B41FA5}">
                      <a16:colId xmlns:a16="http://schemas.microsoft.com/office/drawing/2014/main" val="2706885695"/>
                    </a:ext>
                  </a:extLst>
                </a:gridCol>
                <a:gridCol w="660400">
                  <a:extLst>
                    <a:ext uri="{9D8B030D-6E8A-4147-A177-3AD203B41FA5}">
                      <a16:colId xmlns:a16="http://schemas.microsoft.com/office/drawing/2014/main" val="967036163"/>
                    </a:ext>
                  </a:extLst>
                </a:gridCol>
                <a:gridCol w="660400">
                  <a:extLst>
                    <a:ext uri="{9D8B030D-6E8A-4147-A177-3AD203B41FA5}">
                      <a16:colId xmlns:a16="http://schemas.microsoft.com/office/drawing/2014/main" val="2871372815"/>
                    </a:ext>
                  </a:extLst>
                </a:gridCol>
                <a:gridCol w="660400">
                  <a:extLst>
                    <a:ext uri="{9D8B030D-6E8A-4147-A177-3AD203B41FA5}">
                      <a16:colId xmlns:a16="http://schemas.microsoft.com/office/drawing/2014/main" val="4115509234"/>
                    </a:ext>
                  </a:extLst>
                </a:gridCol>
                <a:gridCol w="660400">
                  <a:extLst>
                    <a:ext uri="{9D8B030D-6E8A-4147-A177-3AD203B41FA5}">
                      <a16:colId xmlns:a16="http://schemas.microsoft.com/office/drawing/2014/main" val="3614349001"/>
                    </a:ext>
                  </a:extLst>
                </a:gridCol>
                <a:gridCol w="660400">
                  <a:extLst>
                    <a:ext uri="{9D8B030D-6E8A-4147-A177-3AD203B41FA5}">
                      <a16:colId xmlns:a16="http://schemas.microsoft.com/office/drawing/2014/main" val="1946693448"/>
                    </a:ext>
                  </a:extLst>
                </a:gridCol>
                <a:gridCol w="660400">
                  <a:extLst>
                    <a:ext uri="{9D8B030D-6E8A-4147-A177-3AD203B41FA5}">
                      <a16:colId xmlns:a16="http://schemas.microsoft.com/office/drawing/2014/main" val="3566207567"/>
                    </a:ext>
                  </a:extLst>
                </a:gridCol>
              </a:tblGrid>
              <a:tr h="211787"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88220732"/>
                  </a:ext>
                </a:extLst>
              </a:tr>
            </a:tbl>
          </a:graphicData>
        </a:graphic>
      </p:graphicFrame>
      <p:grpSp>
        <p:nvGrpSpPr>
          <p:cNvPr id="21" name="Group 20"/>
          <p:cNvGrpSpPr/>
          <p:nvPr/>
        </p:nvGrpSpPr>
        <p:grpSpPr>
          <a:xfrm>
            <a:off x="9906000" y="1760452"/>
            <a:ext cx="7270852" cy="369332"/>
            <a:chOff x="9906000" y="1760452"/>
            <a:chExt cx="7270852" cy="369332"/>
          </a:xfrm>
        </p:grpSpPr>
        <p:sp>
          <p:nvSpPr>
            <p:cNvPr id="10" name="TextBox 9"/>
            <p:cNvSpPr txBox="1"/>
            <p:nvPr/>
          </p:nvSpPr>
          <p:spPr>
            <a:xfrm>
              <a:off x="9906000" y="1760452"/>
              <a:ext cx="48016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 smtClean="0">
                  <a:latin typeface="Gill Sans MT" panose="020B0502020104020203" pitchFamily="34" charset="0"/>
                </a:rPr>
                <a:t>0%</a:t>
              </a:r>
              <a:endParaRPr lang="en-GB" dirty="0">
                <a:latin typeface="Gill Sans MT" panose="020B0502020104020203" pitchFamily="34" charset="0"/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10492909" y="1760452"/>
              <a:ext cx="63953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 smtClean="0">
                  <a:latin typeface="Gill Sans MT" panose="020B0502020104020203" pitchFamily="34" charset="0"/>
                </a:rPr>
                <a:t>10%</a:t>
              </a:r>
              <a:endParaRPr lang="en-GB" dirty="0">
                <a:latin typeface="Gill Sans MT" panose="020B0502020104020203" pitchFamily="34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11147528" y="1760452"/>
              <a:ext cx="63953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latin typeface="Gill Sans MT" panose="020B0502020104020203" pitchFamily="34" charset="0"/>
                </a:rPr>
                <a:t>2</a:t>
              </a:r>
              <a:r>
                <a:rPr lang="en-GB" dirty="0" smtClean="0">
                  <a:latin typeface="Gill Sans MT" panose="020B0502020104020203" pitchFamily="34" charset="0"/>
                </a:rPr>
                <a:t>0%</a:t>
              </a:r>
              <a:endParaRPr lang="en-GB" dirty="0">
                <a:latin typeface="Gill Sans MT" panose="020B0502020104020203" pitchFamily="34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11813818" y="1760452"/>
              <a:ext cx="63953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 smtClean="0">
                  <a:latin typeface="Gill Sans MT" panose="020B0502020104020203" pitchFamily="34" charset="0"/>
                </a:rPr>
                <a:t>30%</a:t>
              </a:r>
              <a:endParaRPr lang="en-GB" dirty="0">
                <a:latin typeface="Gill Sans MT" panose="020B0502020104020203" pitchFamily="34" charset="0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12468437" y="1760452"/>
              <a:ext cx="63953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 smtClean="0">
                  <a:latin typeface="Gill Sans MT" panose="020B0502020104020203" pitchFamily="34" charset="0"/>
                </a:rPr>
                <a:t>40%</a:t>
              </a:r>
              <a:endParaRPr lang="en-GB" dirty="0">
                <a:latin typeface="Gill Sans MT" panose="020B0502020104020203" pitchFamily="34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13134838" y="1760452"/>
              <a:ext cx="63953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latin typeface="Gill Sans MT" panose="020B0502020104020203" pitchFamily="34" charset="0"/>
                </a:rPr>
                <a:t>5</a:t>
              </a:r>
              <a:r>
                <a:rPr lang="en-GB" dirty="0" smtClean="0">
                  <a:latin typeface="Gill Sans MT" panose="020B0502020104020203" pitchFamily="34" charset="0"/>
                </a:rPr>
                <a:t>0%</a:t>
              </a:r>
              <a:endParaRPr lang="en-GB" dirty="0">
                <a:latin typeface="Gill Sans MT" panose="020B0502020104020203" pitchFamily="34" charset="0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13789457" y="1760452"/>
              <a:ext cx="63953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 smtClean="0">
                  <a:latin typeface="Gill Sans MT" panose="020B0502020104020203" pitchFamily="34" charset="0"/>
                </a:rPr>
                <a:t>60%</a:t>
              </a:r>
              <a:endParaRPr lang="en-GB" dirty="0">
                <a:latin typeface="Gill Sans MT" panose="020B0502020104020203" pitchFamily="34" charset="0"/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14454082" y="1760452"/>
              <a:ext cx="63953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latin typeface="Gill Sans MT" panose="020B0502020104020203" pitchFamily="34" charset="0"/>
                </a:rPr>
                <a:t>7</a:t>
              </a:r>
              <a:r>
                <a:rPr lang="en-GB" dirty="0" smtClean="0">
                  <a:latin typeface="Gill Sans MT" panose="020B0502020104020203" pitchFamily="34" charset="0"/>
                </a:rPr>
                <a:t>0%</a:t>
              </a:r>
              <a:endParaRPr lang="en-GB" dirty="0">
                <a:latin typeface="Gill Sans MT" panose="020B0502020104020203" pitchFamily="34" charset="0"/>
              </a:endParaRP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108701" y="1760452"/>
              <a:ext cx="63953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 smtClean="0">
                  <a:latin typeface="Gill Sans MT" panose="020B0502020104020203" pitchFamily="34" charset="0"/>
                </a:rPr>
                <a:t>80%</a:t>
              </a:r>
              <a:endParaRPr lang="en-GB" dirty="0">
                <a:latin typeface="Gill Sans MT" panose="020B0502020104020203" pitchFamily="34" charset="0"/>
              </a:endParaRP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15775126" y="1760452"/>
              <a:ext cx="63953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 smtClean="0">
                  <a:latin typeface="Gill Sans MT" panose="020B0502020104020203" pitchFamily="34" charset="0"/>
                </a:rPr>
                <a:t>90%</a:t>
              </a:r>
              <a:endParaRPr lang="en-GB" dirty="0">
                <a:latin typeface="Gill Sans MT" panose="020B0502020104020203" pitchFamily="34" charset="0"/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16347141" y="1760452"/>
              <a:ext cx="82971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 smtClean="0">
                  <a:latin typeface="Gill Sans MT" panose="020B0502020104020203" pitchFamily="34" charset="0"/>
                </a:rPr>
                <a:t>100%</a:t>
              </a:r>
              <a:endParaRPr lang="en-GB" dirty="0">
                <a:latin typeface="Gill Sans MT" panose="020B0502020104020203" pitchFamily="34" charset="0"/>
              </a:endParaRPr>
            </a:p>
          </p:txBody>
        </p:sp>
      </p:grpSp>
      <p:sp>
        <p:nvSpPr>
          <p:cNvPr id="22" name="Right Brace 21"/>
          <p:cNvSpPr/>
          <p:nvPr/>
        </p:nvSpPr>
        <p:spPr>
          <a:xfrm rot="5400000">
            <a:off x="13326514" y="-1007808"/>
            <a:ext cx="250462" cy="6597959"/>
          </a:xfrm>
          <a:prstGeom prst="rightBrac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ight Brace 22"/>
          <p:cNvSpPr/>
          <p:nvPr/>
        </p:nvSpPr>
        <p:spPr>
          <a:xfrm rot="16200000" flipV="1">
            <a:off x="11684159" y="-1205272"/>
            <a:ext cx="250462" cy="3290705"/>
          </a:xfrm>
          <a:prstGeom prst="rightBrac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6898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Eva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says to find 1</a:t>
            </a:r>
            <a:r>
              <a:rPr lang="en-US" sz="2800" dirty="0">
                <a:solidFill>
                  <a:prstClr val="black"/>
                </a:solidFill>
              </a:rPr>
              <a:t>%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 of a number, you divide by 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100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Whitney says to find 1</a:t>
            </a:r>
            <a:r>
              <a:rPr lang="en-US" sz="2800" dirty="0">
                <a:solidFill>
                  <a:prstClr val="black"/>
                </a:solidFill>
              </a:rPr>
              <a:t>%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 of a number, you divide by 10 and then by 10 again. 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Who do you agree with?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your answer.</a:t>
            </a:r>
          </a:p>
        </p:txBody>
      </p:sp>
    </p:spTree>
    <p:extLst>
      <p:ext uri="{BB962C8B-B14F-4D97-AF65-F5344CB8AC3E}">
        <p14:creationId xmlns:p14="http://schemas.microsoft.com/office/powerpoint/2010/main" val="4267054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483209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Complete the missing numbers.</a:t>
                </a:r>
              </a:p>
              <a:p>
                <a:pPr lvl="0">
                  <a:defRPr/>
                </a:pPr>
                <a:endParaRPr lang="en-GB" sz="2800" dirty="0" smtClean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				50</a:t>
                </a:r>
                <a:r>
                  <a:rPr lang="en-US" sz="2800" dirty="0">
                    <a:solidFill>
                      <a:prstClr val="black"/>
                    </a:solidFill>
                  </a:rPr>
                  <a:t>%</a:t>
                </a: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of 40 </a:t>
                </a:r>
                <a14:m>
                  <m:oMath xmlns:m="http://schemas.openxmlformats.org/officeDocument/2006/math">
                    <m:r>
                      <a:rPr lang="en-US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____</a:t>
                </a:r>
                <a:r>
                  <a:rPr lang="en-US" sz="2800" dirty="0">
                    <a:solidFill>
                      <a:prstClr val="black"/>
                    </a:solidFill>
                  </a:rPr>
                  <a:t>%</a:t>
                </a: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of 80</a:t>
                </a:r>
              </a:p>
              <a:p>
                <a:pPr lvl="0">
                  <a:defRPr/>
                </a:pPr>
                <a:endParaRPr lang="en-GB" sz="2800" dirty="0" smtClean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				___</a:t>
                </a:r>
                <a:r>
                  <a:rPr lang="en-US" sz="2800" dirty="0">
                    <a:solidFill>
                      <a:prstClr val="black"/>
                    </a:solidFill>
                  </a:rPr>
                  <a:t>%</a:t>
                </a: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of 40 </a:t>
                </a:r>
                <a14:m>
                  <m:oMath xmlns:m="http://schemas.openxmlformats.org/officeDocument/2006/math">
                    <m:r>
                      <a:rPr lang="en-US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1</a:t>
                </a:r>
                <a:r>
                  <a:rPr lang="en-US" sz="2800" dirty="0">
                    <a:solidFill>
                      <a:prstClr val="black"/>
                    </a:solidFill>
                  </a:rPr>
                  <a:t>%</a:t>
                </a: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of 400</a:t>
                </a:r>
              </a:p>
              <a:p>
                <a:pPr lvl="0">
                  <a:defRPr/>
                </a:pPr>
                <a:endParaRPr lang="en-GB" sz="2800" dirty="0" smtClean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				10</a:t>
                </a:r>
                <a:r>
                  <a:rPr lang="en-US" sz="2800" dirty="0">
                    <a:solidFill>
                      <a:prstClr val="black"/>
                    </a:solidFill>
                  </a:rPr>
                  <a:t>%</a:t>
                </a: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of 500 </a:t>
                </a:r>
                <a14:m>
                  <m:oMath xmlns:m="http://schemas.openxmlformats.org/officeDocument/2006/math">
                    <m:r>
                      <a:rPr lang="en-US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____</a:t>
                </a:r>
                <a:r>
                  <a:rPr lang="en-US" sz="2800" dirty="0">
                    <a:solidFill>
                      <a:prstClr val="black"/>
                    </a:solidFill>
                  </a:rPr>
                  <a:t>%</a:t>
                </a: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of 100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4832092"/>
              </a:xfrm>
              <a:prstGeom prst="rect">
                <a:avLst/>
              </a:prstGeom>
              <a:blipFill>
                <a:blip r:embed="rId3"/>
                <a:stretch>
                  <a:fillRect l="-1590" t="-138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083056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60631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Four children 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were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asked to find 20% of an 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amount.</a:t>
            </a:r>
            <a:endParaRPr lang="en-GB" sz="20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    Whitney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					      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									Amir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        </a:t>
            </a:r>
            <a:endParaRPr lang="en-GB" sz="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       Alex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					     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									Jack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12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12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11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Who do you think has the most efficient method? Explain why.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Who do you think will end up getting the answer incorrect?</a:t>
            </a:r>
          </a:p>
        </p:txBody>
      </p:sp>
      <p:pic>
        <p:nvPicPr>
          <p:cNvPr id="45" name="Picture 4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7388" y="938389"/>
            <a:ext cx="1168918" cy="1649682"/>
          </a:xfrm>
          <a:prstGeom prst="rect">
            <a:avLst/>
          </a:prstGeom>
        </p:spPr>
      </p:pic>
      <p:sp>
        <p:nvSpPr>
          <p:cNvPr id="46" name="Rounded Rectangular Callout 45"/>
          <p:cNvSpPr/>
          <p:nvPr/>
        </p:nvSpPr>
        <p:spPr>
          <a:xfrm>
            <a:off x="4284618" y="1258413"/>
            <a:ext cx="4205500" cy="923167"/>
          </a:xfrm>
          <a:prstGeom prst="wedgeRoundRectCallout">
            <a:avLst>
              <a:gd name="adj1" fmla="val -58499"/>
              <a:gd name="adj2" fmla="val 24654"/>
              <a:gd name="adj3" fmla="val 16667"/>
            </a:avLst>
          </a:prstGeom>
          <a:solidFill>
            <a:srgbClr val="0070C0">
              <a:alpha val="20000"/>
            </a:srgbClr>
          </a:solidFill>
          <a:ln w="25400">
            <a:solidFill>
              <a:srgbClr val="0070C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Bariol" charset="0"/>
                <a:cs typeface="Bariol" charset="0"/>
              </a:rPr>
              <a:t>I divided by 5 because 20% is the same as one fifth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Calibri"/>
              <a:cs typeface="Times New Roman"/>
            </a:endParaRPr>
          </a:p>
        </p:txBody>
      </p:sp>
      <p:sp>
        <p:nvSpPr>
          <p:cNvPr id="47" name="Rounded Rectangular Callout 46"/>
          <p:cNvSpPr/>
          <p:nvPr/>
        </p:nvSpPr>
        <p:spPr>
          <a:xfrm>
            <a:off x="340448" y="2241679"/>
            <a:ext cx="5938838" cy="923167"/>
          </a:xfrm>
          <a:prstGeom prst="wedgeRoundRectCallout">
            <a:avLst>
              <a:gd name="adj1" fmla="val 56465"/>
              <a:gd name="adj2" fmla="val 26065"/>
              <a:gd name="adj3" fmla="val 16667"/>
            </a:avLst>
          </a:prstGeom>
          <a:solidFill>
            <a:srgbClr val="92D050">
              <a:alpha val="20000"/>
            </a:srgbClr>
          </a:solidFill>
          <a:ln w="25400">
            <a:solidFill>
              <a:srgbClr val="92D05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Bariol" charset="0"/>
                <a:cs typeface="Bariol" charset="0"/>
              </a:rPr>
              <a:t>I found one percent by dividing by 100, then I multiplied my answer by 20</a:t>
            </a:r>
          </a:p>
        </p:txBody>
      </p:sp>
      <p:pic>
        <p:nvPicPr>
          <p:cNvPr id="48" name="Picture 4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9309" y="2350836"/>
            <a:ext cx="1106688" cy="814010"/>
          </a:xfrm>
          <a:prstGeom prst="rect">
            <a:avLst/>
          </a:prstGeom>
        </p:spPr>
      </p:pic>
      <p:sp>
        <p:nvSpPr>
          <p:cNvPr id="49" name="Rounded Rectangular Callout 48"/>
          <p:cNvSpPr/>
          <p:nvPr/>
        </p:nvSpPr>
        <p:spPr>
          <a:xfrm>
            <a:off x="4415270" y="3294396"/>
            <a:ext cx="3468362" cy="578873"/>
          </a:xfrm>
          <a:prstGeom prst="wedgeRoundRectCallout">
            <a:avLst>
              <a:gd name="adj1" fmla="val -68967"/>
              <a:gd name="adj2" fmla="val 26977"/>
              <a:gd name="adj3" fmla="val 16667"/>
            </a:avLst>
          </a:prstGeom>
          <a:solidFill>
            <a:schemeClr val="accent2">
              <a:alpha val="20000"/>
            </a:schemeClr>
          </a:solidFill>
          <a:ln w="25400">
            <a:solidFill>
              <a:schemeClr val="accent2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Bariol" charset="0"/>
                <a:cs typeface="Bariol" charset="0"/>
              </a:rPr>
              <a:t>I did 10% add 10%</a:t>
            </a:r>
          </a:p>
        </p:txBody>
      </p:sp>
      <p:sp>
        <p:nvSpPr>
          <p:cNvPr id="50" name="Rounded Rectangular Callout 49"/>
          <p:cNvSpPr/>
          <p:nvPr/>
        </p:nvSpPr>
        <p:spPr>
          <a:xfrm>
            <a:off x="704567" y="4001344"/>
            <a:ext cx="5574719" cy="923167"/>
          </a:xfrm>
          <a:prstGeom prst="wedgeRoundRectCallout">
            <a:avLst>
              <a:gd name="adj1" fmla="val 60073"/>
              <a:gd name="adj2" fmla="val 22505"/>
              <a:gd name="adj3" fmla="val 16667"/>
            </a:avLst>
          </a:prstGeom>
          <a:solidFill>
            <a:srgbClr val="7030A0">
              <a:alpha val="20000"/>
            </a:srgbClr>
          </a:solidFill>
          <a:ln w="25400">
            <a:solidFill>
              <a:srgbClr val="7030A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Bariol" charset="0"/>
                <a:cs typeface="Bariol" charset="0"/>
              </a:rPr>
              <a:t>I found ten percent by dividing by 10, then I multiplied my answer by 2</a:t>
            </a:r>
          </a:p>
        </p:txBody>
      </p:sp>
      <p:pic>
        <p:nvPicPr>
          <p:cNvPr id="51" name="Picture 5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5757" y="2724485"/>
            <a:ext cx="1170711" cy="1582287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6609" y="4038448"/>
            <a:ext cx="1060956" cy="7682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5970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many ways can you find 45</a:t>
            </a:r>
            <a:r>
              <a:rPr lang="en-US" sz="2800" dirty="0">
                <a:solidFill>
                  <a:prstClr val="black"/>
                </a:solidFill>
              </a:rPr>
              <a:t>%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 of 60?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Use similar strategies to find 60</a:t>
            </a:r>
            <a:r>
              <a:rPr lang="en-US" sz="2800" dirty="0">
                <a:solidFill>
                  <a:prstClr val="black"/>
                </a:solidFill>
              </a:rPr>
              <a:t>%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 of 45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do you notice?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Does this always happen? </a:t>
            </a: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 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Can you find more examples?</a:t>
            </a:r>
          </a:p>
        </p:txBody>
      </p:sp>
    </p:spTree>
    <p:extLst>
      <p:ext uri="{BB962C8B-B14F-4D97-AF65-F5344CB8AC3E}">
        <p14:creationId xmlns:p14="http://schemas.microsoft.com/office/powerpoint/2010/main" val="1834152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19985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percentage questions can you ask about this bar model?</a:t>
            </a:r>
          </a:p>
        </p:txBody>
      </p:sp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31186327"/>
              </p:ext>
            </p:extLst>
          </p:nvPr>
        </p:nvGraphicFramePr>
        <p:xfrm>
          <a:off x="1722438" y="2276535"/>
          <a:ext cx="6604000" cy="93731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20800">
                  <a:extLst>
                    <a:ext uri="{9D8B030D-6E8A-4147-A177-3AD203B41FA5}">
                      <a16:colId xmlns:a16="http://schemas.microsoft.com/office/drawing/2014/main" val="274797861"/>
                    </a:ext>
                  </a:extLst>
                </a:gridCol>
                <a:gridCol w="1320800">
                  <a:extLst>
                    <a:ext uri="{9D8B030D-6E8A-4147-A177-3AD203B41FA5}">
                      <a16:colId xmlns:a16="http://schemas.microsoft.com/office/drawing/2014/main" val="3731044152"/>
                    </a:ext>
                  </a:extLst>
                </a:gridCol>
                <a:gridCol w="1320800">
                  <a:extLst>
                    <a:ext uri="{9D8B030D-6E8A-4147-A177-3AD203B41FA5}">
                      <a16:colId xmlns:a16="http://schemas.microsoft.com/office/drawing/2014/main" val="2451877917"/>
                    </a:ext>
                  </a:extLst>
                </a:gridCol>
                <a:gridCol w="1320800">
                  <a:extLst>
                    <a:ext uri="{9D8B030D-6E8A-4147-A177-3AD203B41FA5}">
                      <a16:colId xmlns:a16="http://schemas.microsoft.com/office/drawing/2014/main" val="1785419862"/>
                    </a:ext>
                  </a:extLst>
                </a:gridCol>
                <a:gridCol w="1320800">
                  <a:extLst>
                    <a:ext uri="{9D8B030D-6E8A-4147-A177-3AD203B41FA5}">
                      <a16:colId xmlns:a16="http://schemas.microsoft.com/office/drawing/2014/main" val="1943329064"/>
                    </a:ext>
                  </a:extLst>
                </a:gridCol>
              </a:tblGrid>
              <a:tr h="937311">
                <a:tc>
                  <a:txBody>
                    <a:bodyPr/>
                    <a:lstStyle/>
                    <a:p>
                      <a:pPr algn="ctr"/>
                      <a:r>
                        <a:rPr lang="en-GB" sz="4400" dirty="0" smtClean="0">
                          <a:latin typeface="Gill Sans MT" panose="020B0502020104020203" pitchFamily="34" charset="0"/>
                        </a:rPr>
                        <a:t>3.5</a:t>
                      </a:r>
                      <a:endParaRPr lang="en-GB" sz="44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40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40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40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4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82328096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8199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310854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Fill in the missing values to make this statement correct</a:t>
                </a: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.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Can you find more than one way?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25% of         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        % of 60</a:t>
                </a: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3108543"/>
              </a:xfrm>
              <a:prstGeom prst="rect">
                <a:avLst/>
              </a:prstGeom>
              <a:blipFill>
                <a:blip r:embed="rId3"/>
                <a:stretch>
                  <a:fillRect l="-1590" t="-2157" b="-451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Rounded Rectangle 26"/>
          <p:cNvSpPr/>
          <p:nvPr/>
        </p:nvSpPr>
        <p:spPr>
          <a:xfrm>
            <a:off x="4013452" y="3227589"/>
            <a:ext cx="678249" cy="684209"/>
          </a:xfrm>
          <a:prstGeom prst="roundRect">
            <a:avLst/>
          </a:prstGeom>
          <a:solidFill>
            <a:schemeClr val="bg1"/>
          </a:solidFill>
          <a:ln w="254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8" name="Rounded Rectangle 27"/>
          <p:cNvSpPr/>
          <p:nvPr/>
        </p:nvSpPr>
        <p:spPr>
          <a:xfrm>
            <a:off x="5160913" y="3227589"/>
            <a:ext cx="678249" cy="684209"/>
          </a:xfrm>
          <a:prstGeom prst="roundRect">
            <a:avLst/>
          </a:prstGeom>
          <a:solidFill>
            <a:schemeClr val="bg1"/>
          </a:solidFill>
          <a:ln w="254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79422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 golf club has 200 members.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58% of the members are male.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50% of the female members are children.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marL="342900" lvl="0" indent="-342900">
              <a:buFontTx/>
              <a:buAutoNum type="alphaLcParenBoth"/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many male members are in the golf club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marL="342900" lvl="0" indent="-342900">
              <a:buFontTx/>
              <a:buAutoNum type="alphaLcParenBoth"/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many female children are in the golf club?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9999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7BBA110A-F0D6-4815-A530-12842E058620}" vid="{DBCC5AE0-762A-486A-A91B-EF3AE4503DE8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6" ma:contentTypeDescription="Create a new document." ma:contentTypeScope="" ma:versionID="2245d72f9f22c961ac9c11b4021a29a4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c713bd9f538da43dbf4536b41f92027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C4A12B6-53FC-4652-B09C-9D089BA126C3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579A85AF-D0F0-4964-95F2-C3766E35481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9733C0BC-C241-46AF-963C-CBDED36083B0}">
  <ds:schemaRefs>
    <ds:schemaRef ds:uri="http://purl.org/dc/elements/1.1/"/>
    <ds:schemaRef ds:uri="http://schemas.openxmlformats.org/package/2006/metadata/core-properties"/>
    <ds:schemaRef ds:uri="522d4c35-b548-4432-90ae-af4376e1c4b4"/>
    <ds:schemaRef ds:uri="http://schemas.microsoft.com/office/infopath/2007/PartnerControls"/>
    <ds:schemaRef ds:uri="http://schemas.microsoft.com/office/2006/documentManagement/types"/>
    <ds:schemaRef ds:uri="http://schemas.microsoft.com/office/2006/metadata/properties"/>
    <ds:schemaRef ds:uri="http://www.w3.org/XML/1998/namespace"/>
    <ds:schemaRef ds:uri="http://purl.org/dc/dcmitype/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1879</TotalTime>
  <Words>506</Words>
  <Application>Microsoft Office PowerPoint</Application>
  <PresentationFormat>A4 Paper (210x297 mm)</PresentationFormat>
  <Paragraphs>187</Paragraphs>
  <Slides>16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16</vt:i4>
      </vt:variant>
    </vt:vector>
  </HeadingPairs>
  <TitlesOfParts>
    <vt:vector size="26" baseType="lpstr">
      <vt:lpstr>Arial</vt:lpstr>
      <vt:lpstr>Bariol</vt:lpstr>
      <vt:lpstr>Calibri</vt:lpstr>
      <vt:lpstr>Calibri Light</vt:lpstr>
      <vt:lpstr>Cambria Math</vt:lpstr>
      <vt:lpstr>Gill Sans MT</vt:lpstr>
      <vt:lpstr>Mangal</vt:lpstr>
      <vt:lpstr>Times New Roman</vt:lpstr>
      <vt:lpstr>Custom Design</vt:lpstr>
      <vt:lpstr>2_Office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Trinity Academy Halifax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Jane Brown</dc:creator>
  <cp:lastModifiedBy>S. McDevitt</cp:lastModifiedBy>
  <cp:revision>77</cp:revision>
  <dcterms:created xsi:type="dcterms:W3CDTF">2019-02-04T08:17:32Z</dcterms:created>
  <dcterms:modified xsi:type="dcterms:W3CDTF">2021-03-11T14:52:55Z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